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"/>
  </p:notesMasterIdLst>
  <p:sldIdLst>
    <p:sldId id="329" r:id="rId2"/>
    <p:sldId id="403" r:id="rId3"/>
    <p:sldId id="408" r:id="rId4"/>
    <p:sldId id="409" r:id="rId5"/>
    <p:sldId id="312" r:id="rId6"/>
    <p:sldId id="405" r:id="rId7"/>
    <p:sldId id="429" r:id="rId8"/>
    <p:sldId id="442" r:id="rId9"/>
    <p:sldId id="436" r:id="rId10"/>
    <p:sldId id="461" r:id="rId11"/>
  </p:sldIdLst>
  <p:sldSz cx="9906000" cy="6858000" type="A4"/>
  <p:notesSz cx="6889750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00000"/>
    <a:srgbClr val="339933"/>
    <a:srgbClr val="9933FF"/>
    <a:srgbClr val="33CCCC"/>
    <a:srgbClr val="FFCCCC"/>
    <a:srgbClr val="3A3A58"/>
    <a:srgbClr val="B2B2B2"/>
    <a:srgbClr val="00E3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5434" autoAdjust="0"/>
    <p:restoredTop sz="94207" autoAdjust="0"/>
  </p:normalViewPr>
  <p:slideViewPr>
    <p:cSldViewPr snapToGrid="0">
      <p:cViewPr varScale="1">
        <p:scale>
          <a:sx n="64" d="100"/>
          <a:sy n="64" d="100"/>
        </p:scale>
        <p:origin x="1504" y="4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A160CA88-8CB5-40A8-B154-AC6A59B457D1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1713" y="1252538"/>
            <a:ext cx="4886325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D95BE710-085F-4351-8EC5-E1D756417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96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SSA: </a:t>
            </a:r>
            <a:r>
              <a:rPr lang="en-IN" dirty="0" err="1" smtClean="0"/>
              <a:t>Ground:Aethalometer</a:t>
            </a:r>
            <a:r>
              <a:rPr lang="en-IN" dirty="0" smtClean="0"/>
              <a:t> provides absorption coefficient; </a:t>
            </a:r>
            <a:r>
              <a:rPr lang="en-IN" dirty="0" err="1" smtClean="0"/>
              <a:t>Nephelometer</a:t>
            </a:r>
            <a:r>
              <a:rPr lang="en-IN" dirty="0" smtClean="0"/>
              <a:t>: Scattering coefficient, AOD: sun photometer (g); OMI, MISR, MODIS-size distribution of aerosols from spectral </a:t>
            </a:r>
            <a:r>
              <a:rPr lang="en-IN" dirty="0" err="1" smtClean="0"/>
              <a:t>aod</a:t>
            </a:r>
            <a:endParaRPr lang="en-IN" dirty="0" smtClean="0"/>
          </a:p>
          <a:p>
            <a:r>
              <a:rPr lang="en-IN" dirty="0" smtClean="0"/>
              <a:t>Satellite: CALIPSO  for vertical distribution of aerosols;</a:t>
            </a:r>
            <a:r>
              <a:rPr lang="en-IN" baseline="0" dirty="0" smtClean="0"/>
              <a:t>  for dust aerosols </a:t>
            </a:r>
            <a:r>
              <a:rPr lang="en-IN" baseline="0" dirty="0" err="1" smtClean="0"/>
              <a:t>color</a:t>
            </a:r>
            <a:r>
              <a:rPr lang="en-IN" baseline="0" dirty="0" smtClean="0"/>
              <a:t> ratio (532, 1064 nm) and de-polarization  ratio (532 nm); OMI also provides info on </a:t>
            </a:r>
            <a:r>
              <a:rPr lang="en-IN" baseline="0" dirty="0" err="1" smtClean="0"/>
              <a:t>aod</a:t>
            </a:r>
            <a:r>
              <a:rPr lang="en-IN" baseline="0" dirty="0" smtClean="0"/>
              <a:t> of Absorbing aerosols (UV)</a:t>
            </a:r>
          </a:p>
          <a:p>
            <a:r>
              <a:rPr lang="en-IN" baseline="0" dirty="0" smtClean="0"/>
              <a:t>Clouds: Clouds: cooling effect; semi transparent cirrus clouds lead to warming effect; GHGs: always increase temperature – concentration and vertical distribution (sounders: AIRS, IASI); A-TRAIN facilitates near synchronous observations; </a:t>
            </a:r>
            <a:r>
              <a:rPr lang="en-IN" baseline="0" dirty="0" err="1" smtClean="0"/>
              <a:t>xxxx</a:t>
            </a:r>
            <a:r>
              <a:rPr lang="en-IN" baseline="0" dirty="0" smtClean="0"/>
              <a:t> on METOP at 0930 and Aqua / </a:t>
            </a:r>
            <a:r>
              <a:rPr lang="en-IN" baseline="0" dirty="0" err="1" smtClean="0"/>
              <a:t>Calipso</a:t>
            </a:r>
            <a:r>
              <a:rPr lang="en-IN" baseline="0" dirty="0" smtClean="0"/>
              <a:t> at 1330; Terra at 1030</a:t>
            </a:r>
          </a:p>
          <a:p>
            <a:r>
              <a:rPr lang="en-IN" dirty="0" smtClean="0"/>
              <a:t>More the CAPE, more is the </a:t>
            </a:r>
            <a:r>
              <a:rPr lang="en-IN" dirty="0" err="1" smtClean="0"/>
              <a:t>probility</a:t>
            </a:r>
            <a:r>
              <a:rPr lang="en-IN" dirty="0" smtClean="0"/>
              <a:t> of the air parcel to move up</a:t>
            </a:r>
            <a:r>
              <a:rPr lang="en-IN" baseline="0" dirty="0" smtClean="0"/>
              <a:t> and condense (as it loses heat as condenses)</a:t>
            </a:r>
          </a:p>
          <a:p>
            <a:r>
              <a:rPr lang="en-IN" baseline="0" dirty="0" smtClean="0"/>
              <a:t>Strength of Convection; Convective Available Potential Energy)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AB25E-CA43-4A6C-BEC8-A9EA5D9839BF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6964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0DAFA0-51B1-453B-8773-755739390039}" type="slidenum">
              <a:rPr lang="en-IN" smtClean="0"/>
              <a:pPr>
                <a:spcBef>
                  <a:spcPct val="0"/>
                </a:spcBef>
              </a:pPr>
              <a:t>9</a:t>
            </a:fld>
            <a:endParaRPr lang="en-IN" smtClean="0"/>
          </a:p>
        </p:txBody>
      </p:sp>
    </p:spTree>
    <p:extLst>
      <p:ext uri="{BB962C8B-B14F-4D97-AF65-F5344CB8AC3E}">
        <p14:creationId xmlns:p14="http://schemas.microsoft.com/office/powerpoint/2010/main" val="350741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76828-F311-49D9-AE28-F0D99496689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2C30-3BD8-4BCA-A639-8FFC0CFE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37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76828-F311-49D9-AE28-F0D99496689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2C30-3BD8-4BCA-A639-8FFC0CFE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57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76828-F311-49D9-AE28-F0D99496689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2C30-3BD8-4BCA-A639-8FFC0CFE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81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76828-F311-49D9-AE28-F0D99496689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2C30-3BD8-4BCA-A639-8FFC0CFE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76828-F311-49D9-AE28-F0D99496689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2C30-3BD8-4BCA-A639-8FFC0CFE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22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76828-F311-49D9-AE28-F0D99496689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2C30-3BD8-4BCA-A639-8FFC0CFE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2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76828-F311-49D9-AE28-F0D99496689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2C30-3BD8-4BCA-A639-8FFC0CFE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91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76828-F311-49D9-AE28-F0D99496689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2C30-3BD8-4BCA-A639-8FFC0CFE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72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76828-F311-49D9-AE28-F0D99496689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2C30-3BD8-4BCA-A639-8FFC0CFE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58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76828-F311-49D9-AE28-F0D99496689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2C30-3BD8-4BCA-A639-8FFC0CFE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5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76828-F311-49D9-AE28-F0D99496689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2C30-3BD8-4BCA-A639-8FFC0CFE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36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76828-F311-49D9-AE28-F0D99496689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B2C30-3BD8-4BCA-A639-8FFC0CFE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1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nrsc.gov.in/nices2/index.html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openxmlformats.org/officeDocument/2006/relationships/image" Target="../media/image26.jpeg"/><Relationship Id="rId12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29.jpe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179" y="701353"/>
            <a:ext cx="9315450" cy="1323439"/>
          </a:xfrm>
          <a:prstGeom prst="rect">
            <a:avLst/>
          </a:prstGeom>
          <a:effectLst>
            <a:outerShdw blurRad="190500" dist="203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fr-FR" sz="4000" b="1" dirty="0" smtClean="0">
                <a:latin typeface="Candara" panose="020E0502030303020204" pitchFamily="34" charset="0"/>
              </a:rPr>
              <a:t>National </a:t>
            </a:r>
            <a:r>
              <a:rPr lang="fr-FR" sz="4000" b="1" dirty="0">
                <a:latin typeface="Candara" panose="020E0502030303020204" pitchFamily="34" charset="0"/>
              </a:rPr>
              <a:t>Information </a:t>
            </a:r>
            <a:r>
              <a:rPr lang="fr-FR" sz="4000" b="1" dirty="0" smtClean="0">
                <a:latin typeface="Candara" panose="020E0502030303020204" pitchFamily="34" charset="0"/>
              </a:rPr>
              <a:t>system </a:t>
            </a:r>
            <a:r>
              <a:rPr lang="fr-FR" sz="4000" b="1" dirty="0">
                <a:latin typeface="Candara" panose="020E0502030303020204" pitchFamily="34" charset="0"/>
              </a:rPr>
              <a:t>for </a:t>
            </a:r>
            <a:r>
              <a:rPr lang="fr-FR" sz="4000" b="1" dirty="0" err="1" smtClean="0">
                <a:latin typeface="Candara" panose="020E0502030303020204" pitchFamily="34" charset="0"/>
              </a:rPr>
              <a:t>Climate</a:t>
            </a:r>
            <a:r>
              <a:rPr lang="fr-FR" sz="4000" b="1" dirty="0" smtClean="0">
                <a:latin typeface="Candara" panose="020E0502030303020204" pitchFamily="34" charset="0"/>
              </a:rPr>
              <a:t> and </a:t>
            </a:r>
            <a:r>
              <a:rPr lang="fr-FR" sz="4000" b="1" dirty="0" err="1" smtClean="0">
                <a:latin typeface="Candara" panose="020E0502030303020204" pitchFamily="34" charset="0"/>
              </a:rPr>
              <a:t>Environment</a:t>
            </a:r>
            <a:r>
              <a:rPr lang="fr-FR" sz="4000" b="1" dirty="0" smtClean="0">
                <a:latin typeface="Candara" panose="020E0502030303020204" pitchFamily="34" charset="0"/>
              </a:rPr>
              <a:t> </a:t>
            </a:r>
            <a:r>
              <a:rPr lang="fr-FR" sz="4000" b="1" dirty="0" err="1" smtClean="0">
                <a:latin typeface="Candara" panose="020E0502030303020204" pitchFamily="34" charset="0"/>
              </a:rPr>
              <a:t>Studies</a:t>
            </a:r>
            <a:r>
              <a:rPr lang="fr-FR" sz="4000" b="1" dirty="0" smtClean="0">
                <a:latin typeface="Candara" panose="020E0502030303020204" pitchFamily="34" charset="0"/>
              </a:rPr>
              <a:t> </a:t>
            </a:r>
            <a:r>
              <a:rPr lang="fr-FR" sz="2800" b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(NICES)</a:t>
            </a:r>
            <a:endParaRPr lang="fr-FR" sz="2800" b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9" r="18919"/>
          <a:stretch/>
        </p:blipFill>
        <p:spPr>
          <a:xfrm>
            <a:off x="9249679" y="18765"/>
            <a:ext cx="673900" cy="6226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291421" y="5414070"/>
            <a:ext cx="4509804" cy="1323439"/>
          </a:xfrm>
          <a:prstGeom prst="rect">
            <a:avLst/>
          </a:prstGeom>
          <a:effectLst>
            <a:outerShdw blurRad="190500" dist="203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fr-FR" sz="3200" b="1" dirty="0" smtClean="0">
                <a:latin typeface="Candara" panose="020E0502030303020204" pitchFamily="34" charset="0"/>
              </a:rPr>
              <a:t>Dr D. </a:t>
            </a:r>
            <a:r>
              <a:rPr lang="fr-FR" sz="3200" b="1" dirty="0" err="1" smtClean="0">
                <a:latin typeface="Candara" panose="020E0502030303020204" pitchFamily="34" charset="0"/>
              </a:rPr>
              <a:t>Dutta</a:t>
            </a:r>
            <a:endParaRPr lang="fr-FR" sz="3200" b="1" dirty="0" smtClean="0">
              <a:latin typeface="Candara" panose="020E0502030303020204" pitchFamily="34" charset="0"/>
            </a:endParaRPr>
          </a:p>
          <a:p>
            <a:pPr algn="r"/>
            <a:r>
              <a:rPr lang="fr-FR" sz="2400" b="1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Climate</a:t>
            </a:r>
            <a:r>
              <a:rPr lang="fr-FR" sz="2400" b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fr-FR" sz="2400" b="1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Studies</a:t>
            </a:r>
            <a:r>
              <a:rPr lang="fr-FR" sz="2400" b="1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 Group</a:t>
            </a:r>
          </a:p>
          <a:p>
            <a:pPr algn="r"/>
            <a:r>
              <a:rPr lang="fr-FR" sz="2400" b="1" dirty="0" smtClean="0">
                <a:latin typeface="Candara" panose="020E0502030303020204" pitchFamily="34" charset="0"/>
              </a:rPr>
              <a:t>NRSC (ISRO)</a:t>
            </a:r>
            <a:endParaRPr lang="fr-FR" sz="2400" b="1" dirty="0">
              <a:latin typeface="Candara" panose="020E0502030303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5" t="40074" r="12500" b="43225"/>
          <a:stretch>
            <a:fillRect/>
          </a:stretch>
        </p:blipFill>
        <p:spPr bwMode="auto">
          <a:xfrm>
            <a:off x="7933622" y="95821"/>
            <a:ext cx="1150743" cy="50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t="9481" r="1701" b="3984"/>
          <a:stretch/>
        </p:blipFill>
        <p:spPr bwMode="auto">
          <a:xfrm>
            <a:off x="3628870" y="3261551"/>
            <a:ext cx="3636636" cy="2017982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14130" y="41947"/>
            <a:ext cx="72638" cy="6816053"/>
            <a:chOff x="152400" y="298450"/>
            <a:chExt cx="439738" cy="625475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52400" y="304800"/>
              <a:ext cx="228600" cy="6248400"/>
            </a:xfrm>
            <a:prstGeom prst="rect">
              <a:avLst/>
            </a:prstGeom>
            <a:solidFill>
              <a:srgbClr val="5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23863" y="304800"/>
              <a:ext cx="82550" cy="62484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 flipH="1">
              <a:off x="547688" y="298450"/>
              <a:ext cx="44450" cy="62484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 rot="16200000">
            <a:off x="-2691084" y="3292624"/>
            <a:ext cx="5904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GODEX-NWP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meeting,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Prithvi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Bhavan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, New Delhi, 27-30 November, 2018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4" t="539" r="25005" b="899"/>
          <a:stretch>
            <a:fillRect/>
          </a:stretch>
        </p:blipFill>
        <p:spPr bwMode="auto">
          <a:xfrm>
            <a:off x="992372" y="2967787"/>
            <a:ext cx="2429558" cy="259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PBLH20160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627" y="3238626"/>
            <a:ext cx="1975042" cy="1799796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43557" y="6422811"/>
            <a:ext cx="3691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i="1" dirty="0" smtClean="0"/>
              <a:t>http</a:t>
            </a:r>
            <a:r>
              <a:rPr lang="en-US" altLang="en-US" i="1" dirty="0"/>
              <a:t>://nrsc.gov.in/nices2/index.html</a:t>
            </a:r>
            <a:endParaRPr lang="en-IN" i="1" dirty="0"/>
          </a:p>
        </p:txBody>
      </p:sp>
    </p:spTree>
    <p:extLst>
      <p:ext uri="{BB962C8B-B14F-4D97-AF65-F5344CB8AC3E}">
        <p14:creationId xmlns:p14="http://schemas.microsoft.com/office/powerpoint/2010/main" val="78537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orchid-purplegreen-squ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r="11777"/>
          <a:stretch>
            <a:fillRect/>
          </a:stretch>
        </p:blipFill>
        <p:spPr bwMode="auto">
          <a:xfrm>
            <a:off x="623888" y="2493963"/>
            <a:ext cx="1227137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1501775" y="4610100"/>
            <a:ext cx="588327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N" altLang="en-US" sz="1600" i="1">
                <a:solidFill>
                  <a:srgbClr val="FF0000"/>
                </a:solidFill>
              </a:rPr>
              <a:t>For further details, please contact: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Programme Director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National Information system for Climate and Environment Studies </a:t>
            </a:r>
            <a:r>
              <a:rPr lang="en-US" altLang="en-US" sz="1800" b="1">
                <a:solidFill>
                  <a:srgbClr val="000000"/>
                </a:solidFill>
              </a:rPr>
              <a:t>(NICES)</a:t>
            </a:r>
            <a:endParaRPr lang="en-US" altLang="en-US" sz="1800" b="1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IN" altLang="en-US" sz="1600">
                <a:sym typeface="Wingdings" panose="05000000000000000000" pitchFamily="2" charset="2"/>
              </a:rPr>
              <a:t></a:t>
            </a:r>
            <a:r>
              <a:rPr lang="en-IN" altLang="en-US" sz="1600"/>
              <a:t> +91-40-2388 4258/2377 1515</a:t>
            </a:r>
            <a:br>
              <a:rPr lang="en-IN" altLang="en-US" sz="1600"/>
            </a:br>
            <a:r>
              <a:rPr lang="en-IN" altLang="en-US" sz="1600">
                <a:sym typeface="Wingdings" panose="05000000000000000000" pitchFamily="2" charset="2"/>
              </a:rPr>
              <a:t></a:t>
            </a:r>
            <a:r>
              <a:rPr lang="en-IN" altLang="en-US" sz="1600"/>
              <a:t> ddecsa@nrsc.gov.in</a:t>
            </a:r>
            <a:endParaRPr lang="en-IN" altLang="en-US" sz="2000"/>
          </a:p>
        </p:txBody>
      </p:sp>
      <p:sp>
        <p:nvSpPr>
          <p:cNvPr id="4" name="Rectangle 68"/>
          <p:cNvSpPr>
            <a:spLocks noChangeArrowheads="1"/>
          </p:cNvSpPr>
          <p:nvPr/>
        </p:nvSpPr>
        <p:spPr bwMode="auto">
          <a:xfrm>
            <a:off x="1427922" y="3226091"/>
            <a:ext cx="7924800" cy="92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  <a:tab pos="14173200" algn="l"/>
                <a:tab pos="14630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  <a:tab pos="14173200" algn="l"/>
                <a:tab pos="14630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  <a:tab pos="14173200" algn="l"/>
                <a:tab pos="14630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  <a:tab pos="14173200" algn="l"/>
                <a:tab pos="14630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  <a:tab pos="14173200" algn="l"/>
                <a:tab pos="14630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  <a:tab pos="14173200" algn="l"/>
                <a:tab pos="14630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  <a:tab pos="14173200" algn="l"/>
                <a:tab pos="14630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  <a:tab pos="14173200" algn="l"/>
                <a:tab pos="14630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  <a:tab pos="14173200" algn="l"/>
                <a:tab pos="14630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The products are made available through NICES portal and the details of NICES </a:t>
            </a:r>
            <a:r>
              <a:rPr lang="en-US" altLang="en-US" sz="1800" dirty="0" err="1">
                <a:solidFill>
                  <a:srgbClr val="000000"/>
                </a:solidFill>
              </a:rPr>
              <a:t>p</a:t>
            </a:r>
            <a:r>
              <a:rPr lang="en-US" altLang="en-US" sz="1800" dirty="0" err="1" smtClean="0">
                <a:solidFill>
                  <a:srgbClr val="000000"/>
                </a:solidFill>
              </a:rPr>
              <a:t>rogramme</a:t>
            </a:r>
            <a:r>
              <a:rPr lang="en-US" altLang="en-US" sz="1800" dirty="0">
                <a:solidFill>
                  <a:srgbClr val="000000"/>
                </a:solidFill>
              </a:rPr>
              <a:t>, </a:t>
            </a:r>
            <a:r>
              <a:rPr lang="en-US" altLang="en-US" sz="1800" dirty="0" smtClean="0">
                <a:solidFill>
                  <a:srgbClr val="000000"/>
                </a:solidFill>
              </a:rPr>
              <a:t>list </a:t>
            </a:r>
            <a:r>
              <a:rPr lang="en-US" altLang="en-US" sz="1800" dirty="0">
                <a:solidFill>
                  <a:srgbClr val="000000"/>
                </a:solidFill>
              </a:rPr>
              <a:t>of </a:t>
            </a:r>
            <a:r>
              <a:rPr lang="en-US" altLang="en-US" sz="1800" dirty="0" smtClean="0">
                <a:solidFill>
                  <a:srgbClr val="000000"/>
                </a:solidFill>
              </a:rPr>
              <a:t>products </a:t>
            </a:r>
            <a:r>
              <a:rPr lang="en-US" altLang="en-US" sz="1800" dirty="0">
                <a:solidFill>
                  <a:srgbClr val="000000"/>
                </a:solidFill>
              </a:rPr>
              <a:t>and </a:t>
            </a:r>
            <a:r>
              <a:rPr lang="en-US" altLang="en-US" sz="1800" dirty="0" smtClean="0">
                <a:solidFill>
                  <a:srgbClr val="000000"/>
                </a:solidFill>
              </a:rPr>
              <a:t>documents </a:t>
            </a:r>
            <a:r>
              <a:rPr lang="en-US" altLang="en-US" sz="1800" dirty="0">
                <a:solidFill>
                  <a:srgbClr val="000000"/>
                </a:solidFill>
              </a:rPr>
              <a:t>are available in NRSC </a:t>
            </a:r>
            <a:r>
              <a:rPr lang="en-US" altLang="en-US" sz="1800" dirty="0" smtClean="0">
                <a:solidFill>
                  <a:srgbClr val="000000"/>
                </a:solidFill>
              </a:rPr>
              <a:t>website </a:t>
            </a:r>
            <a:r>
              <a:rPr lang="en-US" altLang="en-US" sz="1800" dirty="0">
                <a:solidFill>
                  <a:srgbClr val="000000"/>
                </a:solidFill>
              </a:rPr>
              <a:t>which can be accessed </a:t>
            </a:r>
            <a:r>
              <a:rPr lang="en-US" altLang="en-US" sz="1800" dirty="0" smtClean="0">
                <a:solidFill>
                  <a:srgbClr val="000000"/>
                </a:solidFill>
              </a:rPr>
              <a:t>using:  </a:t>
            </a:r>
            <a:r>
              <a:rPr lang="en-US" altLang="en-US" sz="1800" b="1" u="sng" dirty="0">
                <a:solidFill>
                  <a:srgbClr val="0000CC"/>
                </a:solidFill>
              </a:rPr>
              <a:t>http://nrsc.gov.in/nices2/index.html</a:t>
            </a:r>
            <a:endParaRPr lang="en-US" altLang="en-US" sz="1800" b="1" u="sng" dirty="0">
              <a:solidFill>
                <a:srgbClr val="0000CC"/>
              </a:solidFill>
              <a:hlinkClick r:id="rId3"/>
            </a:endParaRPr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991350" y="457200"/>
            <a:ext cx="2590800" cy="2514600"/>
            <a:chOff x="1295400" y="541027"/>
            <a:chExt cx="3810000" cy="3810000"/>
          </a:xfrm>
        </p:grpSpPr>
        <p:pic>
          <p:nvPicPr>
            <p:cNvPr id="6" name="Picture 3" descr="GRACE_globe_animation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CFEFB"/>
                </a:clrFrom>
                <a:clrTo>
                  <a:srgbClr val="FCFE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541027"/>
              <a:ext cx="3810000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>
              <a:off x="1770529" y="2858068"/>
              <a:ext cx="2017059" cy="792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2800" b="1" i="1"/>
                <a:t>Thanks</a:t>
              </a:r>
            </a:p>
          </p:txBody>
        </p:sp>
      </p:grp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0" y="41947"/>
            <a:ext cx="72638" cy="6816053"/>
            <a:chOff x="152400" y="298450"/>
            <a:chExt cx="439738" cy="6254750"/>
          </a:xfrm>
        </p:grpSpPr>
        <p:sp>
          <p:nvSpPr>
            <p:cNvPr id="9" name="Rectangle 8"/>
            <p:cNvSpPr/>
            <p:nvPr/>
          </p:nvSpPr>
          <p:spPr bwMode="auto">
            <a:xfrm>
              <a:off x="152400" y="304800"/>
              <a:ext cx="228600" cy="6248400"/>
            </a:xfrm>
            <a:prstGeom prst="rect">
              <a:avLst/>
            </a:prstGeom>
            <a:solidFill>
              <a:srgbClr val="5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23863" y="304800"/>
              <a:ext cx="82550" cy="62484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 flipH="1">
              <a:off x="547688" y="298450"/>
              <a:ext cx="44450" cy="62484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 rot="16200000">
            <a:off x="-2705214" y="3292624"/>
            <a:ext cx="5904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GODEX-NWP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meeting,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Prithvi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Bhavan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, New Delhi, 27-30 November, 2018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36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xagon 15"/>
          <p:cNvSpPr/>
          <p:nvPr/>
        </p:nvSpPr>
        <p:spPr>
          <a:xfrm>
            <a:off x="989949" y="1876427"/>
            <a:ext cx="1242391" cy="508334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Hexagon 17"/>
          <p:cNvSpPr/>
          <p:nvPr/>
        </p:nvSpPr>
        <p:spPr>
          <a:xfrm>
            <a:off x="405923" y="2636049"/>
            <a:ext cx="1242391" cy="954107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Hexagon 19"/>
          <p:cNvSpPr/>
          <p:nvPr/>
        </p:nvSpPr>
        <p:spPr>
          <a:xfrm>
            <a:off x="527540" y="4113540"/>
            <a:ext cx="1242391" cy="508334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Hexagon 21"/>
          <p:cNvSpPr/>
          <p:nvPr/>
        </p:nvSpPr>
        <p:spPr>
          <a:xfrm>
            <a:off x="1119389" y="4879600"/>
            <a:ext cx="1242391" cy="508334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Hexagon 25"/>
          <p:cNvSpPr/>
          <p:nvPr/>
        </p:nvSpPr>
        <p:spPr>
          <a:xfrm>
            <a:off x="3720710" y="4784877"/>
            <a:ext cx="1242391" cy="508334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Hexagon 27"/>
          <p:cNvSpPr/>
          <p:nvPr/>
        </p:nvSpPr>
        <p:spPr>
          <a:xfrm>
            <a:off x="4184159" y="3709140"/>
            <a:ext cx="1232152" cy="857826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Hexagon 29"/>
          <p:cNvSpPr/>
          <p:nvPr/>
        </p:nvSpPr>
        <p:spPr>
          <a:xfrm>
            <a:off x="4191828" y="2769457"/>
            <a:ext cx="1242391" cy="508334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Hexagon 31"/>
          <p:cNvSpPr/>
          <p:nvPr/>
        </p:nvSpPr>
        <p:spPr>
          <a:xfrm>
            <a:off x="3561885" y="1879839"/>
            <a:ext cx="1242391" cy="508334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TextBox 30"/>
          <p:cNvSpPr txBox="1"/>
          <p:nvPr/>
        </p:nvSpPr>
        <p:spPr>
          <a:xfrm>
            <a:off x="3636427" y="1880704"/>
            <a:ext cx="1093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 smtClean="0"/>
              <a:t>Antarctica study</a:t>
            </a:r>
            <a:endParaRPr lang="en-IN" sz="1400" b="1" dirty="0"/>
          </a:p>
        </p:txBody>
      </p:sp>
      <p:sp>
        <p:nvSpPr>
          <p:cNvPr id="14" name="Hexagon 13"/>
          <p:cNvSpPr/>
          <p:nvPr/>
        </p:nvSpPr>
        <p:spPr>
          <a:xfrm>
            <a:off x="2281806" y="1404489"/>
            <a:ext cx="1242391" cy="508334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/>
          <p:cNvSpPr txBox="1"/>
          <p:nvPr/>
        </p:nvSpPr>
        <p:spPr>
          <a:xfrm>
            <a:off x="5531172" y="824933"/>
            <a:ext cx="4095068" cy="559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 Narrow" panose="020B0606020202030204" pitchFamily="34" charset="0"/>
              </a:rPr>
              <a:t>Established in </a:t>
            </a:r>
            <a:r>
              <a:rPr lang="en-IN" sz="20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November, 2012 </a:t>
            </a:r>
            <a:r>
              <a:rPr lang="en-IN" sz="2000" dirty="0" smtClean="0">
                <a:latin typeface="Arial Narrow" panose="020B0606020202030204" pitchFamily="34" charset="0"/>
              </a:rPr>
              <a:t>at NRSC (ISRO).</a:t>
            </a:r>
          </a:p>
          <a:p>
            <a:pPr marL="285750" indent="-285750" algn="just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N" sz="2000" b="1" dirty="0">
                <a:solidFill>
                  <a:srgbClr val="0000FF"/>
                </a:solidFill>
                <a:latin typeface="Arial Narrow" panose="020B0606020202030204" pitchFamily="34" charset="0"/>
              </a:rPr>
              <a:t>C</a:t>
            </a:r>
            <a:r>
              <a:rPr lang="en-IN" sz="20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o-funded</a:t>
            </a:r>
            <a:r>
              <a:rPr lang="en-IN" sz="2000" dirty="0" smtClean="0">
                <a:latin typeface="Arial Narrow" panose="020B0606020202030204" pitchFamily="34" charset="0"/>
              </a:rPr>
              <a:t> (DOS, </a:t>
            </a:r>
            <a:r>
              <a:rPr lang="en-IN" sz="2000" dirty="0" err="1" smtClean="0">
                <a:latin typeface="Arial Narrow" panose="020B0606020202030204" pitchFamily="34" charset="0"/>
              </a:rPr>
              <a:t>MoEF</a:t>
            </a:r>
            <a:r>
              <a:rPr lang="en-IN" sz="2000" dirty="0" smtClean="0">
                <a:latin typeface="Arial Narrow" panose="020B0606020202030204" pitchFamily="34" charset="0"/>
              </a:rPr>
              <a:t>, </a:t>
            </a:r>
            <a:r>
              <a:rPr lang="en-IN" sz="2000" dirty="0" err="1" smtClean="0">
                <a:latin typeface="Arial Narrow" panose="020B0606020202030204" pitchFamily="34" charset="0"/>
              </a:rPr>
              <a:t>MoES</a:t>
            </a:r>
            <a:r>
              <a:rPr lang="en-IN" sz="2000" dirty="0" smtClean="0">
                <a:latin typeface="Arial Narrow" panose="020B0606020202030204" pitchFamily="34" charset="0"/>
              </a:rPr>
              <a:t>, DST</a:t>
            </a:r>
            <a:r>
              <a:rPr lang="en-IN" sz="2000" dirty="0" smtClean="0">
                <a:latin typeface="Arial Narrow" panose="020B0606020202030204" pitchFamily="34" charset="0"/>
              </a:rPr>
              <a:t>) and </a:t>
            </a:r>
            <a:r>
              <a:rPr lang="en-IN" sz="20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Multi-Institutional </a:t>
            </a:r>
            <a:r>
              <a:rPr lang="en-IN" sz="2000" dirty="0" smtClean="0">
                <a:latin typeface="Arial Narrow" panose="020B0606020202030204" pitchFamily="34" charset="0"/>
              </a:rPr>
              <a:t>endeavour.</a:t>
            </a:r>
            <a:endParaRPr lang="en-IN" sz="2000" dirty="0" smtClean="0">
              <a:latin typeface="Arial Narrow" panose="020B060602020203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 Narrow" panose="020B0606020202030204" pitchFamily="34" charset="0"/>
              </a:rPr>
              <a:t>Creation of </a:t>
            </a:r>
            <a:r>
              <a:rPr lang="en-IN" sz="20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observational network</a:t>
            </a:r>
            <a:r>
              <a:rPr lang="en-IN" sz="2000" dirty="0" smtClean="0">
                <a:latin typeface="Arial Narrow" panose="020B0606020202030204" pitchFamily="34" charset="0"/>
              </a:rPr>
              <a:t>, </a:t>
            </a:r>
            <a:r>
              <a:rPr lang="en-IN" sz="20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calibration and validation sites</a:t>
            </a:r>
            <a:r>
              <a:rPr lang="en-IN" sz="2000" dirty="0" smtClean="0">
                <a:latin typeface="Arial Narrow" panose="020B0606020202030204" pitchFamily="34" charset="0"/>
              </a:rPr>
              <a:t>.</a:t>
            </a:r>
          </a:p>
          <a:p>
            <a:pPr marL="285750" indent="-285750" algn="just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N" sz="2000" dirty="0">
                <a:latin typeface="Arial Narrow" panose="020B0606020202030204" pitchFamily="34" charset="0"/>
              </a:rPr>
              <a:t>R</a:t>
            </a:r>
            <a:r>
              <a:rPr lang="en-IN" sz="2000" dirty="0" smtClean="0">
                <a:latin typeface="Arial Narrow" panose="020B0606020202030204" pitchFamily="34" charset="0"/>
              </a:rPr>
              <a:t>ealization of </a:t>
            </a:r>
            <a:r>
              <a:rPr lang="en-IN" sz="20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national </a:t>
            </a:r>
            <a:r>
              <a:rPr lang="en-IN" sz="20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level long term, consistent </a:t>
            </a:r>
            <a:r>
              <a:rPr lang="en-IN" sz="2000" dirty="0" smtClean="0">
                <a:latin typeface="Arial Narrow" panose="020B0606020202030204" pitchFamily="34" charset="0"/>
              </a:rPr>
              <a:t>climate database generation for climate change studies.</a:t>
            </a:r>
          </a:p>
          <a:p>
            <a:pPr marL="285750" indent="-285750" algn="just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 Narrow" panose="020B0606020202030204" pitchFamily="34" charset="0"/>
              </a:rPr>
              <a:t>Generation ECVs for </a:t>
            </a:r>
            <a:r>
              <a:rPr lang="en-IN" sz="20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impact assessment, adaptation, vulnerability </a:t>
            </a:r>
            <a:r>
              <a:rPr lang="en-IN" sz="2000" dirty="0" smtClean="0">
                <a:latin typeface="Arial Narrow" panose="020B0606020202030204" pitchFamily="34" charset="0"/>
              </a:rPr>
              <a:t>and </a:t>
            </a:r>
            <a:r>
              <a:rPr lang="en-IN" sz="20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mitigation </a:t>
            </a:r>
            <a:r>
              <a:rPr lang="en-IN" sz="2000" dirty="0" smtClean="0">
                <a:latin typeface="Arial Narrow" panose="020B0606020202030204" pitchFamily="34" charset="0"/>
              </a:rPr>
              <a:t>study.</a:t>
            </a:r>
          </a:p>
          <a:p>
            <a:pPr marL="285750" indent="-285750" algn="just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N" sz="2000" dirty="0">
                <a:latin typeface="Arial Narrow" panose="020B0606020202030204" pitchFamily="34" charset="0"/>
              </a:rPr>
              <a:t>Establishment of</a:t>
            </a:r>
            <a:r>
              <a:rPr lang="en-IN" sz="2000" b="1" dirty="0">
                <a:latin typeface="Arial Narrow" panose="020B0606020202030204" pitchFamily="34" charset="0"/>
              </a:rPr>
              <a:t> </a:t>
            </a:r>
            <a:r>
              <a:rPr lang="en-IN" sz="2000" dirty="0" smtClean="0">
                <a:latin typeface="Arial Narrow" panose="020B0606020202030204" pitchFamily="34" charset="0"/>
              </a:rPr>
              <a:t>necessary</a:t>
            </a:r>
            <a:r>
              <a:rPr lang="en-IN" sz="2000" b="1" dirty="0" smtClean="0">
                <a:latin typeface="Arial Narrow" panose="020B0606020202030204" pitchFamily="34" charset="0"/>
              </a:rPr>
              <a:t> </a:t>
            </a:r>
            <a:r>
              <a:rPr lang="en-IN" sz="2000" dirty="0" smtClean="0">
                <a:latin typeface="Arial Narrow" panose="020B0606020202030204" pitchFamily="34" charset="0"/>
              </a:rPr>
              <a:t>infrastructure</a:t>
            </a:r>
            <a:r>
              <a:rPr lang="en-IN" sz="2000" dirty="0" smtClean="0">
                <a:latin typeface="Arial Narrow" panose="020B0606020202030204" pitchFamily="34" charset="0"/>
              </a:rPr>
              <a:t>, NICES portal</a:t>
            </a:r>
            <a:r>
              <a:rPr lang="en-IN" sz="2000" b="1" dirty="0" smtClean="0">
                <a:latin typeface="Arial Narrow" panose="020B0606020202030204" pitchFamily="34" charset="0"/>
              </a:rPr>
              <a:t> </a:t>
            </a:r>
            <a:r>
              <a:rPr lang="en-IN" sz="2000" dirty="0">
                <a:latin typeface="Arial Narrow" panose="020B0606020202030204" pitchFamily="34" charset="0"/>
              </a:rPr>
              <a:t>and </a:t>
            </a:r>
            <a:r>
              <a:rPr lang="en-IN" sz="2000" b="1" dirty="0">
                <a:solidFill>
                  <a:srgbClr val="0000FF"/>
                </a:solidFill>
                <a:latin typeface="Arial Narrow" panose="020B0606020202030204" pitchFamily="34" charset="0"/>
              </a:rPr>
              <a:t>web-enabled</a:t>
            </a:r>
            <a:r>
              <a:rPr lang="en-IN" sz="2000" b="1" dirty="0">
                <a:latin typeface="Arial Narrow" panose="020B0606020202030204" pitchFamily="34" charset="0"/>
              </a:rPr>
              <a:t> </a:t>
            </a:r>
            <a:r>
              <a:rPr lang="en-IN" sz="2000" b="1" dirty="0">
                <a:solidFill>
                  <a:srgbClr val="0000FF"/>
                </a:solidFill>
                <a:latin typeface="Arial Narrow" panose="020B0606020202030204" pitchFamily="34" charset="0"/>
              </a:rPr>
              <a:t>services</a:t>
            </a:r>
            <a:r>
              <a:rPr lang="en-IN" sz="2000" dirty="0">
                <a:latin typeface="Arial Narrow" panose="020B0606020202030204" pitchFamily="34" charset="0"/>
              </a:rPr>
              <a:t> for </a:t>
            </a:r>
            <a:r>
              <a:rPr lang="en-IN" sz="2000" dirty="0" smtClean="0">
                <a:latin typeface="Arial Narrow" panose="020B0606020202030204" pitchFamily="34" charset="0"/>
              </a:rPr>
              <a:t>dissemination of products.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00175" y="0"/>
            <a:ext cx="7134225" cy="584775"/>
          </a:xfrm>
          <a:prstGeom prst="rect">
            <a:avLst/>
          </a:prstGeom>
          <a:effectLst>
            <a:outerShdw blurRad="190500" dist="203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atin typeface="Candara" panose="020E0502030303020204" pitchFamily="34" charset="0"/>
              </a:rPr>
              <a:t>Background and Objectives of NICES</a:t>
            </a:r>
            <a:endParaRPr lang="fr-FR" sz="3200" b="1" dirty="0">
              <a:latin typeface="Candara" panose="020E0502030303020204" pitchFamily="34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7812" y="41947"/>
            <a:ext cx="72638" cy="6816053"/>
            <a:chOff x="152400" y="298450"/>
            <a:chExt cx="439738" cy="6254750"/>
          </a:xfrm>
        </p:grpSpPr>
        <p:sp>
          <p:nvSpPr>
            <p:cNvPr id="7" name="Rectangle 6"/>
            <p:cNvSpPr/>
            <p:nvPr/>
          </p:nvSpPr>
          <p:spPr bwMode="auto">
            <a:xfrm>
              <a:off x="152400" y="304800"/>
              <a:ext cx="228600" cy="6248400"/>
            </a:xfrm>
            <a:prstGeom prst="rect">
              <a:avLst/>
            </a:prstGeom>
            <a:solidFill>
              <a:srgbClr val="5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23863" y="304800"/>
              <a:ext cx="82550" cy="62484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 flipH="1">
              <a:off x="547688" y="298450"/>
              <a:ext cx="44450" cy="62484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9" r="18919"/>
          <a:stretch/>
        </p:blipFill>
        <p:spPr>
          <a:xfrm>
            <a:off x="9230629" y="18765"/>
            <a:ext cx="673900" cy="6226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 rot="16200000">
            <a:off x="-2709938" y="3292624"/>
            <a:ext cx="5904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GODEX-NWP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meeting,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Prithvi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Bhavan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, New Delhi, 27-30 November, 2018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8364" y="5826302"/>
            <a:ext cx="2246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 smtClean="0">
                <a:solidFill>
                  <a:srgbClr val="C00000"/>
                </a:solidFill>
              </a:rPr>
              <a:t>NICES activities</a:t>
            </a:r>
            <a:endParaRPr lang="en-IN" sz="2000" b="1" dirty="0">
              <a:solidFill>
                <a:srgbClr val="C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105334" y="2714172"/>
            <a:ext cx="1615376" cy="1557183"/>
          </a:xfrm>
          <a:prstGeom prst="ellipse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TextBox 33"/>
          <p:cNvSpPr txBox="1"/>
          <p:nvPr/>
        </p:nvSpPr>
        <p:spPr>
          <a:xfrm>
            <a:off x="2078079" y="3048016"/>
            <a:ext cx="1683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 smtClean="0">
                <a:solidFill>
                  <a:schemeClr val="bg1"/>
                </a:solidFill>
              </a:rPr>
              <a:t>Realization of national climate database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1599626" y="2216572"/>
            <a:ext cx="2637569" cy="2592519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/>
          <p:cNvSpPr txBox="1"/>
          <p:nvPr/>
        </p:nvSpPr>
        <p:spPr>
          <a:xfrm>
            <a:off x="2348715" y="1364524"/>
            <a:ext cx="1093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 smtClean="0"/>
              <a:t>Satellite observation</a:t>
            </a:r>
            <a:endParaRPr lang="en-IN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59442" y="1879028"/>
            <a:ext cx="1318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 smtClean="0"/>
              <a:t>Ground sensor network</a:t>
            </a:r>
            <a:endParaRPr lang="en-IN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06321" y="2631464"/>
            <a:ext cx="1093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 smtClean="0"/>
              <a:t>Generation of Bio-geophysical products</a:t>
            </a:r>
            <a:endParaRPr lang="en-IN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99497" y="4084284"/>
            <a:ext cx="1093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 smtClean="0"/>
              <a:t>Product validation</a:t>
            </a:r>
            <a:endParaRPr lang="en-IN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206219" y="4989115"/>
            <a:ext cx="1093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 smtClean="0"/>
              <a:t>Modelling</a:t>
            </a:r>
            <a:endParaRPr lang="en-IN" sz="1400" b="1" dirty="0"/>
          </a:p>
        </p:txBody>
      </p:sp>
      <p:sp>
        <p:nvSpPr>
          <p:cNvPr id="24" name="Hexagon 23"/>
          <p:cNvSpPr/>
          <p:nvPr/>
        </p:nvSpPr>
        <p:spPr>
          <a:xfrm>
            <a:off x="2458017" y="5184498"/>
            <a:ext cx="1242391" cy="508334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TextBox 24"/>
          <p:cNvSpPr txBox="1"/>
          <p:nvPr/>
        </p:nvSpPr>
        <p:spPr>
          <a:xfrm>
            <a:off x="3688778" y="4807580"/>
            <a:ext cx="1371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 smtClean="0"/>
              <a:t>Web-enabled services</a:t>
            </a:r>
            <a:endParaRPr lang="en-IN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249705" y="3670687"/>
            <a:ext cx="1126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 smtClean="0"/>
              <a:t>Outreach and Capacity building</a:t>
            </a:r>
            <a:endParaRPr lang="en-IN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273760" y="2769457"/>
            <a:ext cx="1142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 smtClean="0"/>
              <a:t>Participation in Cruises</a:t>
            </a:r>
            <a:endParaRPr lang="en-IN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438781" y="5171714"/>
            <a:ext cx="1290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 smtClean="0"/>
              <a:t>Infrastructure development</a:t>
            </a:r>
            <a:endParaRPr lang="en-IN" sz="1400" b="1" dirty="0"/>
          </a:p>
        </p:txBody>
      </p:sp>
    </p:spTree>
    <p:extLst>
      <p:ext uri="{BB962C8B-B14F-4D97-AF65-F5344CB8AC3E}">
        <p14:creationId xmlns:p14="http://schemas.microsoft.com/office/powerpoint/2010/main" val="124391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289109" y="-50575"/>
            <a:ext cx="4046419" cy="646331"/>
          </a:xfrm>
          <a:prstGeom prst="rect">
            <a:avLst/>
          </a:prstGeom>
          <a:noFill/>
          <a:ln>
            <a:noFill/>
          </a:ln>
          <a:effectLst>
            <a:outerShdw blurRad="889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latin typeface="Candara" panose="020E0502030303020204" pitchFamily="34" charset="0"/>
              </a:rPr>
              <a:t>Ongoing activities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3280" y="591712"/>
            <a:ext cx="9525559" cy="620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247650" algn="just" eaLnBrk="1" hangingPunct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IN" sz="2000" b="1" dirty="0" smtClean="0">
                <a:latin typeface="Candara" panose="020E0502030303020204" pitchFamily="34" charset="0"/>
              </a:rPr>
              <a:t>Realization of long-term climate quality geo/bio-physical products</a:t>
            </a:r>
          </a:p>
          <a:p>
            <a:pPr marL="342900" indent="-247650" algn="just" defTabSz="536575" eaLnBrk="1" hangingPunct="1">
              <a:spcBef>
                <a:spcPts val="400"/>
              </a:spcBef>
            </a:pPr>
            <a:r>
              <a:rPr lang="en-IN" sz="2000" dirty="0">
                <a:latin typeface="Candara" panose="020E0502030303020204" pitchFamily="34" charset="0"/>
              </a:rPr>
              <a:t>	</a:t>
            </a:r>
            <a:r>
              <a:rPr lang="en-IN" sz="2000" dirty="0" smtClean="0">
                <a:latin typeface="Candara" panose="020E0502030303020204" pitchFamily="34" charset="0"/>
              </a:rPr>
              <a:t>	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Terrestrial, </a:t>
            </a:r>
            <a:r>
              <a:rPr lang="en-IN" dirty="0" err="1">
                <a:solidFill>
                  <a:srgbClr val="0000FF"/>
                </a:solidFill>
                <a:latin typeface="Candara" panose="020E0502030303020204" pitchFamily="34" charset="0"/>
              </a:rPr>
              <a:t>C</a:t>
            </a:r>
            <a:r>
              <a:rPr lang="en-IN" dirty="0" err="1" smtClean="0">
                <a:solidFill>
                  <a:srgbClr val="0000FF"/>
                </a:solidFill>
                <a:latin typeface="Candara" panose="020E0502030303020204" pitchFamily="34" charset="0"/>
              </a:rPr>
              <a:t>ryosphere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, Atmospheric and Ocean</a:t>
            </a:r>
          </a:p>
          <a:p>
            <a:pPr marL="342900" indent="-247650" algn="just" defTabSz="536575" eaLnBrk="1" hangingPunct="1">
              <a:spcBef>
                <a:spcPts val="400"/>
              </a:spcBef>
            </a:pPr>
            <a:r>
              <a:rPr lang="en-IN" dirty="0">
                <a:solidFill>
                  <a:srgbClr val="0000FF"/>
                </a:solidFill>
                <a:latin typeface="Candara" panose="020E0502030303020204" pitchFamily="34" charset="0"/>
              </a:rPr>
              <a:t>	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	Climate variability / change 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studies</a:t>
            </a:r>
          </a:p>
          <a:p>
            <a:pPr marL="342900" indent="-247650" algn="just" eaLnBrk="1" hangingPunct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IN" sz="2000" b="1" dirty="0" smtClean="0">
                <a:latin typeface="Candara" panose="020E0502030303020204" pitchFamily="34" charset="0"/>
              </a:rPr>
              <a:t>Studies on radiative forcing and land surface processes</a:t>
            </a:r>
          </a:p>
          <a:p>
            <a:pPr marL="342900" indent="-247650" algn="just" defTabSz="536575" eaLnBrk="1" hangingPunct="1">
              <a:spcBef>
                <a:spcPts val="400"/>
              </a:spcBef>
            </a:pPr>
            <a:r>
              <a:rPr lang="en-IN" sz="2000" dirty="0">
                <a:latin typeface="Candara" panose="020E0502030303020204" pitchFamily="34" charset="0"/>
              </a:rPr>
              <a:t>	</a:t>
            </a:r>
            <a:r>
              <a:rPr lang="en-IN" sz="2000" dirty="0" smtClean="0">
                <a:latin typeface="Candara" panose="020E0502030303020204" pitchFamily="34" charset="0"/>
              </a:rPr>
              <a:t>	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Aerosols, Clouds and GHGs</a:t>
            </a:r>
          </a:p>
          <a:p>
            <a:pPr marL="342900" indent="-247650" algn="just" defTabSz="536575" eaLnBrk="1" hangingPunct="1">
              <a:spcBef>
                <a:spcPts val="400"/>
              </a:spcBef>
            </a:pPr>
            <a:r>
              <a:rPr lang="en-IN" dirty="0">
                <a:solidFill>
                  <a:srgbClr val="0000FF"/>
                </a:solidFill>
                <a:latin typeface="Candara" panose="020E0502030303020204" pitchFamily="34" charset="0"/>
              </a:rPr>
              <a:t>	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	Changes in LULC and regional meteorology</a:t>
            </a:r>
          </a:p>
          <a:p>
            <a:pPr marL="342900" indent="-247650" algn="just" defTabSz="536575" eaLnBrk="1" hangingPunct="1">
              <a:spcBef>
                <a:spcPts val="400"/>
              </a:spcBef>
            </a:pPr>
            <a:r>
              <a:rPr lang="en-IN" dirty="0">
                <a:solidFill>
                  <a:srgbClr val="0000FF"/>
                </a:solidFill>
                <a:latin typeface="Candara" panose="020E0502030303020204" pitchFamily="34" charset="0"/>
              </a:rPr>
              <a:t>	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	PBL dynamics – boundary layer processes, air pollution</a:t>
            </a:r>
          </a:p>
          <a:p>
            <a:pPr marL="342900" indent="-247650" algn="just" eaLnBrk="1" hangingPunct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IN" sz="2000" b="1" dirty="0" smtClean="0">
                <a:latin typeface="Candara" panose="020E0502030303020204" pitchFamily="34" charset="0"/>
              </a:rPr>
              <a:t>Establishing </a:t>
            </a:r>
            <a:r>
              <a:rPr lang="en-IN" sz="2000" b="1" i="1" dirty="0" smtClean="0">
                <a:latin typeface="Candara" panose="020E0502030303020204" pitchFamily="34" charset="0"/>
              </a:rPr>
              <a:t>in </a:t>
            </a:r>
            <a:r>
              <a:rPr lang="en-IN" sz="2000" b="1" i="1" dirty="0" smtClean="0">
                <a:latin typeface="Candara" panose="020E0502030303020204" pitchFamily="34" charset="0"/>
              </a:rPr>
              <a:t>situ </a:t>
            </a:r>
            <a:r>
              <a:rPr lang="en-IN" sz="2000" b="1" dirty="0" smtClean="0">
                <a:latin typeface="Candara" panose="020E0502030303020204" pitchFamily="34" charset="0"/>
              </a:rPr>
              <a:t>observational network</a:t>
            </a:r>
          </a:p>
          <a:p>
            <a:pPr marL="342900" indent="-247650" algn="just" defTabSz="536575" eaLnBrk="1" hangingPunct="1">
              <a:spcBef>
                <a:spcPts val="400"/>
              </a:spcBef>
            </a:pPr>
            <a:r>
              <a:rPr lang="en-IN" sz="2000" dirty="0">
                <a:latin typeface="Candara" panose="020E0502030303020204" pitchFamily="34" charset="0"/>
              </a:rPr>
              <a:t>	</a:t>
            </a:r>
            <a:r>
              <a:rPr lang="en-IN" sz="2000" dirty="0" smtClean="0">
                <a:latin typeface="Candara" panose="020E0502030303020204" pitchFamily="34" charset="0"/>
              </a:rPr>
              <a:t>	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RANN (</a:t>
            </a:r>
            <a:r>
              <a:rPr lang="en-IN" dirty="0" err="1" smtClean="0">
                <a:solidFill>
                  <a:srgbClr val="0000FF"/>
                </a:solidFill>
                <a:latin typeface="Candara" panose="020E0502030303020204" pitchFamily="34" charset="0"/>
              </a:rPr>
              <a:t>Radiosonde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 network for NICES), LDS (Lightning </a:t>
            </a:r>
            <a:r>
              <a:rPr lang="en-IN" dirty="0">
                <a:solidFill>
                  <a:srgbClr val="0000FF"/>
                </a:solidFill>
                <a:latin typeface="Candara" panose="020E0502030303020204" pitchFamily="34" charset="0"/>
              </a:rPr>
              <a:t>Detection System </a:t>
            </a:r>
            <a:r>
              <a:rPr lang="en-IN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with 	</a:t>
            </a:r>
            <a:r>
              <a:rPr lang="en-IN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chemiluminescent</a:t>
            </a:r>
            <a:r>
              <a:rPr lang="en-IN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IN" dirty="0" err="1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NO</a:t>
            </a:r>
            <a:r>
              <a:rPr lang="en-IN" baseline="-25000" dirty="0" err="1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x</a:t>
            </a:r>
            <a:r>
              <a:rPr lang="en-IN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 analyser &amp;</a:t>
            </a:r>
            <a:r>
              <a:rPr lang="en-IN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IN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absorption </a:t>
            </a:r>
            <a:r>
              <a:rPr lang="en-IN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spectrometer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), GHG &amp; Trace 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gases</a:t>
            </a:r>
            <a:endParaRPr lang="en-IN" dirty="0" smtClean="0">
              <a:solidFill>
                <a:srgbClr val="0000FF"/>
              </a:solidFill>
              <a:latin typeface="Candara" panose="020E0502030303020204" pitchFamily="34" charset="0"/>
            </a:endParaRPr>
          </a:p>
          <a:p>
            <a:pPr marL="342900" indent="-247650" algn="just" eaLnBrk="1" hangingPunct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IN" sz="2000" b="1" dirty="0" smtClean="0">
                <a:latin typeface="Candara" panose="020E0502030303020204" pitchFamily="34" charset="0"/>
              </a:rPr>
              <a:t>Harnessing the information on climate studies for societal benefits</a:t>
            </a:r>
          </a:p>
          <a:p>
            <a:pPr marL="342900" indent="-247650" algn="just" defTabSz="536575" eaLnBrk="1" hangingPunct="1">
              <a:spcBef>
                <a:spcPts val="400"/>
              </a:spcBef>
            </a:pPr>
            <a:r>
              <a:rPr lang="en-IN" sz="2000" dirty="0">
                <a:latin typeface="Candara" panose="020E0502030303020204" pitchFamily="34" charset="0"/>
              </a:rPr>
              <a:t>	</a:t>
            </a:r>
            <a:r>
              <a:rPr lang="en-IN" dirty="0" smtClean="0">
                <a:latin typeface="Candara" panose="020E0502030303020204" pitchFamily="34" charset="0"/>
              </a:rPr>
              <a:t>	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Radiation and wind forecasting</a:t>
            </a:r>
          </a:p>
          <a:p>
            <a:pPr marL="342900" indent="-247650" algn="just" defTabSz="536575" eaLnBrk="1" hangingPunct="1">
              <a:spcBef>
                <a:spcPts val="400"/>
              </a:spcBef>
            </a:pPr>
            <a:r>
              <a:rPr lang="en-IN" dirty="0">
                <a:solidFill>
                  <a:srgbClr val="0000FF"/>
                </a:solidFill>
                <a:latin typeface="Candara" panose="020E0502030303020204" pitchFamily="34" charset="0"/>
              </a:rPr>
              <a:t>	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	Modelling of air pollution (CO, FLEXPART</a:t>
            </a:r>
            <a:r>
              <a:rPr lang="en-IN" dirty="0">
                <a:solidFill>
                  <a:srgbClr val="0000FF"/>
                </a:solidFill>
                <a:latin typeface="Candara" panose="020E0502030303020204" pitchFamily="34" charset="0"/>
              </a:rPr>
              <a:t>; input NCEP/NCAR reanalysis 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data)</a:t>
            </a:r>
          </a:p>
          <a:p>
            <a:pPr marL="342900" indent="-247650" algn="just" defTabSz="536575" eaLnBrk="1" hangingPunct="1">
              <a:spcBef>
                <a:spcPts val="400"/>
              </a:spcBef>
            </a:pPr>
            <a:r>
              <a:rPr lang="en-IN" dirty="0">
                <a:solidFill>
                  <a:srgbClr val="0000FF"/>
                </a:solidFill>
                <a:latin typeface="Candara" panose="020E0502030303020204" pitchFamily="34" charset="0"/>
              </a:rPr>
              <a:t>	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	CAPE (Convective available potential energy) using INSAT-3D and SNPP (</a:t>
            </a:r>
            <a:r>
              <a:rPr lang="en-IN" dirty="0" err="1" smtClean="0">
                <a:solidFill>
                  <a:srgbClr val="0000FF"/>
                </a:solidFill>
                <a:latin typeface="Candara" panose="020E0502030303020204" pitchFamily="34" charset="0"/>
              </a:rPr>
              <a:t>CrIS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)</a:t>
            </a:r>
          </a:p>
          <a:p>
            <a:pPr marL="342900" indent="-247650" algn="just" eaLnBrk="1" hangingPunct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IN" sz="2000" b="1" dirty="0" smtClean="0">
                <a:latin typeface="Candara" panose="020E0502030303020204" pitchFamily="34" charset="0"/>
              </a:rPr>
              <a:t>Polar research</a:t>
            </a:r>
          </a:p>
          <a:p>
            <a:pPr marL="342900" indent="-247650" algn="just" defTabSz="536575" eaLnBrk="1" hangingPunct="1">
              <a:spcBef>
                <a:spcPts val="400"/>
              </a:spcBef>
            </a:pPr>
            <a:r>
              <a:rPr lang="en-IN" sz="2000" dirty="0">
                <a:latin typeface="Candara" panose="020E0502030303020204" pitchFamily="34" charset="0"/>
              </a:rPr>
              <a:t>	</a:t>
            </a:r>
            <a:r>
              <a:rPr lang="en-IN" sz="2000" dirty="0" smtClean="0">
                <a:latin typeface="Candara" panose="020E0502030303020204" pitchFamily="34" charset="0"/>
              </a:rPr>
              <a:t>	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Black carbon, GHGs, CO</a:t>
            </a:r>
            <a:r>
              <a:rPr lang="en-IN" baseline="-250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2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, CO, Albedo, Precipitation, AOD</a:t>
            </a:r>
          </a:p>
          <a:p>
            <a:pPr marL="342900" indent="-247650" algn="just" defTabSz="536575" eaLnBrk="1" hangingPunct="1">
              <a:spcBef>
                <a:spcPts val="400"/>
              </a:spcBef>
            </a:pPr>
            <a:r>
              <a:rPr lang="en-IN" dirty="0">
                <a:solidFill>
                  <a:srgbClr val="0000FF"/>
                </a:solidFill>
                <a:latin typeface="Candara" panose="020E0502030303020204" pitchFamily="34" charset="0"/>
              </a:rPr>
              <a:t>	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	Primary productivity, pCO</a:t>
            </a:r>
            <a:r>
              <a:rPr lang="en-IN" baseline="-250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2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, chlorophyll, IOP</a:t>
            </a:r>
          </a:p>
          <a:p>
            <a:pPr marL="342900" indent="-247650" algn="just" defTabSz="536575" eaLnBrk="1" hangingPunct="1">
              <a:spcBef>
                <a:spcPts val="400"/>
              </a:spcBef>
            </a:pPr>
            <a:r>
              <a:rPr lang="en-IN" dirty="0">
                <a:solidFill>
                  <a:srgbClr val="0000FF"/>
                </a:solidFill>
                <a:latin typeface="Candara" panose="020E0502030303020204" pitchFamily="34" charset="0"/>
              </a:rPr>
              <a:t>	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	Permafrost study</a:t>
            </a:r>
          </a:p>
        </p:txBody>
      </p: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14130" y="41947"/>
            <a:ext cx="72638" cy="6816053"/>
            <a:chOff x="152400" y="298450"/>
            <a:chExt cx="439738" cy="625475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52400" y="304800"/>
              <a:ext cx="228600" cy="6248400"/>
            </a:xfrm>
            <a:prstGeom prst="rect">
              <a:avLst/>
            </a:prstGeom>
            <a:solidFill>
              <a:srgbClr val="5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423863" y="304800"/>
              <a:ext cx="82550" cy="62484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 flipH="1">
              <a:off x="547688" y="298450"/>
              <a:ext cx="44450" cy="62484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 rot="16200000">
            <a:off x="-2709938" y="3292624"/>
            <a:ext cx="5904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GODEX-NWP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meeting,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Prithvi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Bhavan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, New Delhi, 27-30 November, 2018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9" r="18919"/>
          <a:stretch/>
        </p:blipFill>
        <p:spPr>
          <a:xfrm>
            <a:off x="9230629" y="18765"/>
            <a:ext cx="673900" cy="62262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582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1256" t="15001" r="38592" b="1700"/>
          <a:stretch/>
        </p:blipFill>
        <p:spPr>
          <a:xfrm>
            <a:off x="8048612" y="813222"/>
            <a:ext cx="1355470" cy="14985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988978" y="2366101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/>
              <a:t>Collaboration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4935" y="551877"/>
            <a:ext cx="9416361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247650" algn="just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N" sz="2100" b="1" dirty="0" smtClean="0">
                <a:latin typeface="Candara" panose="020E0502030303020204" pitchFamily="34" charset="0"/>
              </a:rPr>
              <a:t>Studies </a:t>
            </a:r>
            <a:r>
              <a:rPr lang="en-IN" sz="2100" b="1" dirty="0" smtClean="0">
                <a:latin typeface="Candara" panose="020E0502030303020204" pitchFamily="34" charset="0"/>
              </a:rPr>
              <a:t>on Ocean Biology</a:t>
            </a:r>
          </a:p>
          <a:p>
            <a:pPr marL="342900" indent="-247650" algn="just" defTabSz="625475" eaLnBrk="1" hangingPunct="1">
              <a:spcBef>
                <a:spcPts val="300"/>
              </a:spcBef>
            </a:pPr>
            <a:r>
              <a:rPr lang="en-IN" sz="2000" dirty="0">
                <a:latin typeface="Candara" panose="020E0502030303020204" pitchFamily="34" charset="0"/>
              </a:rPr>
              <a:t>	</a:t>
            </a:r>
            <a:r>
              <a:rPr lang="en-IN" sz="2000" dirty="0" smtClean="0">
                <a:latin typeface="Candara" panose="020E0502030303020204" pitchFamily="34" charset="0"/>
              </a:rPr>
              <a:t>	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Ocean colour, </a:t>
            </a:r>
            <a:r>
              <a:rPr lang="en-IN" dirty="0" err="1" smtClean="0">
                <a:solidFill>
                  <a:srgbClr val="0000FF"/>
                </a:solidFill>
                <a:latin typeface="Candara" panose="020E0502030303020204" pitchFamily="34" charset="0"/>
              </a:rPr>
              <a:t>Phytoplanktons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, algal booms, productivity</a:t>
            </a:r>
          </a:p>
          <a:p>
            <a:pPr marL="355600" indent="-260350" algn="just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N" sz="2100" b="1" dirty="0" smtClean="0">
                <a:latin typeface="Candara" panose="020E0502030303020204" pitchFamily="34" charset="0"/>
              </a:rPr>
              <a:t>Ocean / Coastal carbon dynamics </a:t>
            </a:r>
          </a:p>
          <a:p>
            <a:pPr marL="342900" indent="-247650" algn="just" defTabSz="625475" eaLnBrk="1" hangingPunct="1">
              <a:spcBef>
                <a:spcPts val="300"/>
              </a:spcBef>
            </a:pPr>
            <a:r>
              <a:rPr lang="en-IN" sz="2000" dirty="0">
                <a:latin typeface="Candara" panose="020E0502030303020204" pitchFamily="34" charset="0"/>
              </a:rPr>
              <a:t>	</a:t>
            </a:r>
            <a:r>
              <a:rPr lang="en-IN" sz="2000" dirty="0" smtClean="0">
                <a:latin typeface="Candara" panose="020E0502030303020204" pitchFamily="34" charset="0"/>
              </a:rPr>
              <a:t>	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New bio-chemical products viz. TA, DIC, pCO</a:t>
            </a:r>
            <a:r>
              <a:rPr lang="en-IN" baseline="-250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2</a:t>
            </a:r>
          </a:p>
          <a:p>
            <a:pPr marL="342900" indent="-247650" algn="just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N" sz="2100" b="1" dirty="0" smtClean="0">
                <a:latin typeface="Candara" panose="020E0502030303020204" pitchFamily="34" charset="0"/>
              </a:rPr>
              <a:t>Integrated Bio-geo chemical modelling for productivity</a:t>
            </a:r>
            <a:endParaRPr lang="en-IN" sz="2000" b="1" dirty="0" smtClean="0">
              <a:latin typeface="Candara" panose="020E0502030303020204" pitchFamily="34" charset="0"/>
            </a:endParaRPr>
          </a:p>
          <a:p>
            <a:pPr marL="342900" indent="-247650" algn="just" defTabSz="625475" eaLnBrk="1" hangingPunct="1">
              <a:spcBef>
                <a:spcPts val="300"/>
              </a:spcBef>
            </a:pPr>
            <a:r>
              <a:rPr lang="en-IN" sz="2000" dirty="0">
                <a:latin typeface="Candara" panose="020E0502030303020204" pitchFamily="34" charset="0"/>
              </a:rPr>
              <a:t>	</a:t>
            </a:r>
            <a:r>
              <a:rPr lang="en-IN" sz="2000" dirty="0" smtClean="0">
                <a:latin typeface="Candara" panose="020E0502030303020204" pitchFamily="34" charset="0"/>
              </a:rPr>
              <a:t>	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Terrestrial productivity -  NPP, NEP</a:t>
            </a:r>
          </a:p>
          <a:p>
            <a:pPr marL="355600" indent="-260350" algn="just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N" sz="2100" b="1" dirty="0" smtClean="0">
                <a:latin typeface="Candara" panose="020E0502030303020204" pitchFamily="34" charset="0"/>
              </a:rPr>
              <a:t>Measurement and validation of ocean parameters</a:t>
            </a:r>
          </a:p>
          <a:p>
            <a:pPr marL="342900" indent="-247650" algn="just" defTabSz="625475" eaLnBrk="1" hangingPunct="1">
              <a:spcBef>
                <a:spcPts val="300"/>
              </a:spcBef>
            </a:pPr>
            <a:r>
              <a:rPr lang="en-IN" sz="2000" dirty="0">
                <a:latin typeface="Candara" panose="020E0502030303020204" pitchFamily="34" charset="0"/>
              </a:rPr>
              <a:t>	</a:t>
            </a:r>
            <a:r>
              <a:rPr lang="en-IN" sz="2000" dirty="0" smtClean="0">
                <a:latin typeface="Candara" panose="020E0502030303020204" pitchFamily="34" charset="0"/>
              </a:rPr>
              <a:t>	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Network of 9 locations on East coast and 2 in the West</a:t>
            </a:r>
          </a:p>
          <a:p>
            <a:pPr marL="342900" indent="-247650" algn="just" defTabSz="625475" eaLnBrk="1" hangingPunct="1">
              <a:spcBef>
                <a:spcPts val="300"/>
              </a:spcBef>
            </a:pPr>
            <a:r>
              <a:rPr lang="en-IN" dirty="0">
                <a:solidFill>
                  <a:srgbClr val="0000FF"/>
                </a:solidFill>
                <a:latin typeface="Candara" panose="020E0502030303020204" pitchFamily="34" charset="0"/>
              </a:rPr>
              <a:t>	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	</a:t>
            </a:r>
            <a:r>
              <a:rPr lang="en-IN" dirty="0" err="1" smtClean="0">
                <a:solidFill>
                  <a:srgbClr val="0000FF"/>
                </a:solidFill>
                <a:latin typeface="Candara" panose="020E0502030303020204" pitchFamily="34" charset="0"/>
              </a:rPr>
              <a:t>Spectro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-radiometer, Coulometer, FRRF, IOP profiler, HPLC</a:t>
            </a:r>
          </a:p>
          <a:p>
            <a:pPr marL="342900" indent="-247650" algn="just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N" sz="2000" b="1" dirty="0" smtClean="0">
                <a:latin typeface="Candara" panose="020E0502030303020204" pitchFamily="34" charset="0"/>
              </a:rPr>
              <a:t>Studies on new / planned EO sensors</a:t>
            </a:r>
          </a:p>
          <a:p>
            <a:pPr marL="95250" algn="just" defTabSz="625475" eaLnBrk="1" hangingPunct="1">
              <a:spcBef>
                <a:spcPts val="300"/>
              </a:spcBef>
            </a:pPr>
            <a:r>
              <a:rPr lang="en-IN" sz="2000" b="1" dirty="0">
                <a:latin typeface="Candara" panose="020E0502030303020204" pitchFamily="34" charset="0"/>
              </a:rPr>
              <a:t>	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NISAR, AVIRIS NG, Oceansat-3, GISAT, HYSIS</a:t>
            </a:r>
          </a:p>
          <a:p>
            <a:pPr marL="95250" algn="just" defTabSz="625475" eaLnBrk="1" hangingPunct="1">
              <a:spcBef>
                <a:spcPts val="300"/>
              </a:spcBef>
            </a:pPr>
            <a:r>
              <a:rPr lang="en-IN" dirty="0">
                <a:solidFill>
                  <a:srgbClr val="0000FF"/>
                </a:solidFill>
                <a:latin typeface="Candara" panose="020E0502030303020204" pitchFamily="34" charset="0"/>
              </a:rPr>
              <a:t>	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Internal waves, PFT-Size classes</a:t>
            </a:r>
          </a:p>
          <a:p>
            <a:pPr marL="438150" indent="-342900" algn="just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N" sz="2000" b="1" dirty="0" smtClean="0">
                <a:latin typeface="Candara" panose="020E0502030303020204" pitchFamily="34" charset="0"/>
              </a:rPr>
              <a:t>Participation in </a:t>
            </a:r>
            <a:r>
              <a:rPr lang="en-IN" sz="2000" b="1" dirty="0" smtClean="0">
                <a:latin typeface="Candara" panose="020E0502030303020204" pitchFamily="34" charset="0"/>
              </a:rPr>
              <a:t>opportunity cruises  organized by NCAOR</a:t>
            </a:r>
            <a:endParaRPr lang="en-IN" sz="2000" b="1" dirty="0" smtClean="0">
              <a:latin typeface="Candara" panose="020E0502030303020204" pitchFamily="34" charset="0"/>
            </a:endParaRPr>
          </a:p>
          <a:p>
            <a:pPr marL="438150" indent="-342900" algn="just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N" sz="2000" b="1" dirty="0" smtClean="0">
                <a:latin typeface="Candara" panose="020E0502030303020204" pitchFamily="34" charset="0"/>
              </a:rPr>
              <a:t>Collaborative projects</a:t>
            </a:r>
          </a:p>
          <a:p>
            <a:pPr marL="438150" indent="-342900" algn="just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N" sz="2000" b="1" dirty="0" smtClean="0">
                <a:latin typeface="Candara" panose="020E0502030303020204" pitchFamily="34" charset="0"/>
              </a:rPr>
              <a:t>Outreach and capacity building</a:t>
            </a:r>
          </a:p>
          <a:p>
            <a:pPr marL="438150" indent="-342900" algn="just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N" sz="2000" b="1" dirty="0" smtClean="0">
                <a:latin typeface="Candara" panose="020E0502030303020204" pitchFamily="34" charset="0"/>
              </a:rPr>
              <a:t>Web enables services </a:t>
            </a:r>
            <a:r>
              <a:rPr lang="en-IN" sz="1600" dirty="0" smtClean="0">
                <a:solidFill>
                  <a:srgbClr val="FF0000"/>
                </a:solidFill>
                <a:latin typeface="Candara" panose="020E0502030303020204" pitchFamily="34" charset="0"/>
              </a:rPr>
              <a:t>(</a:t>
            </a:r>
            <a:r>
              <a:rPr lang="en-US" altLang="en-US" sz="1600" u="sng" dirty="0">
                <a:solidFill>
                  <a:srgbClr val="FF0000"/>
                </a:solidFill>
                <a:latin typeface="Candara" panose="020E0502030303020204" pitchFamily="34" charset="0"/>
              </a:rPr>
              <a:t>http://</a:t>
            </a:r>
            <a:r>
              <a:rPr lang="en-US" altLang="en-US" sz="1600" u="sng" dirty="0" smtClean="0">
                <a:solidFill>
                  <a:srgbClr val="FF0000"/>
                </a:solidFill>
                <a:latin typeface="Candara" panose="020E0502030303020204" pitchFamily="34" charset="0"/>
              </a:rPr>
              <a:t>nrsc.gov.in/nices2/index.html)</a:t>
            </a:r>
            <a:endParaRPr lang="en-IN" sz="1600" dirty="0" smtClean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95250" algn="just" defTabSz="625475" eaLnBrk="1" hangingPunct="1">
              <a:spcBef>
                <a:spcPts val="300"/>
              </a:spcBef>
            </a:pPr>
            <a:r>
              <a:rPr lang="en-IN" sz="2000" b="1" dirty="0">
                <a:latin typeface="Candara" panose="020E0502030303020204" pitchFamily="34" charset="0"/>
              </a:rPr>
              <a:t>	</a:t>
            </a:r>
            <a:r>
              <a:rPr lang="en-IN" dirty="0" smtClean="0">
                <a:solidFill>
                  <a:srgbClr val="0000FF"/>
                </a:solidFill>
                <a:latin typeface="Candara" panose="020E0502030303020204" pitchFamily="34" charset="0"/>
              </a:rPr>
              <a:t>Maintenance, updating, download history etc. </a:t>
            </a:r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14130" y="41947"/>
            <a:ext cx="72638" cy="6816053"/>
            <a:chOff x="152400" y="298450"/>
            <a:chExt cx="439738" cy="625475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152400" y="304800"/>
              <a:ext cx="228600" cy="6248400"/>
            </a:xfrm>
            <a:prstGeom prst="rect">
              <a:avLst/>
            </a:prstGeom>
            <a:solidFill>
              <a:srgbClr val="5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23863" y="304800"/>
              <a:ext cx="82550" cy="62484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 flipH="1">
              <a:off x="547688" y="298450"/>
              <a:ext cx="44450" cy="62484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 rot="16200000">
            <a:off x="-2709938" y="3292624"/>
            <a:ext cx="5904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GODEX-NWP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meeting,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Prithvi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Bhavan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, New Delhi, 27-30 November, 2018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23" name="Picture 22" descr="C:\Users\Alok\AppData\Local\Temp\05Dec2017_LDS Locati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r="21385"/>
          <a:stretch/>
        </p:blipFill>
        <p:spPr bwMode="auto">
          <a:xfrm>
            <a:off x="8078429" y="2860120"/>
            <a:ext cx="1355470" cy="12862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878882" y="4162355"/>
            <a:ext cx="1834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/>
              <a:t>LDS locations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202" y="4564949"/>
            <a:ext cx="1379435" cy="14419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7918728" y="6053666"/>
            <a:ext cx="1831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 smtClean="0"/>
              <a:t>Regional workshops</a:t>
            </a:r>
            <a:endParaRPr lang="en-IN" sz="1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9" r="18919"/>
          <a:stretch/>
        </p:blipFill>
        <p:spPr>
          <a:xfrm>
            <a:off x="9230629" y="18765"/>
            <a:ext cx="673900" cy="62262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3759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837385" y="-9525"/>
            <a:ext cx="4525440" cy="523220"/>
          </a:xfrm>
          <a:prstGeom prst="rect">
            <a:avLst/>
          </a:prstGeom>
          <a:noFill/>
          <a:ln>
            <a:noFill/>
          </a:ln>
          <a:effectLst>
            <a:outerShdw blurRad="889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Candara" panose="020E0502030303020204" pitchFamily="34" charset="0"/>
              </a:rPr>
              <a:t>NICES products</a:t>
            </a: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414533" y="407425"/>
            <a:ext cx="5373165" cy="629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IN" sz="2000" b="1" dirty="0" smtClean="0">
                <a:solidFill>
                  <a:srgbClr val="339933"/>
                </a:solidFill>
                <a:latin typeface="Candara" panose="020E0502030303020204" pitchFamily="34" charset="0"/>
              </a:rPr>
              <a:t>Terrestrial </a:t>
            </a:r>
            <a:r>
              <a:rPr lang="en-IN" sz="2000" b="1" dirty="0" smtClean="0">
                <a:latin typeface="Candara" panose="020E0502030303020204" pitchFamily="34" charset="0"/>
              </a:rPr>
              <a:t>(</a:t>
            </a:r>
            <a:r>
              <a:rPr lang="en-IN" sz="20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30</a:t>
            </a:r>
            <a:r>
              <a:rPr lang="en-IN" sz="2000" b="1" dirty="0" smtClean="0">
                <a:latin typeface="Candara" panose="020E0502030303020204" pitchFamily="34" charset="0"/>
              </a:rPr>
              <a:t>)</a:t>
            </a:r>
          </a:p>
          <a:p>
            <a:pPr marL="447675" algn="just" eaLnBrk="1" hangingPunct="1"/>
            <a:r>
              <a:rPr lang="en-IN" sz="1600" b="1" dirty="0" smtClean="0">
                <a:latin typeface="Candara" panose="020E0502030303020204" pitchFamily="34" charset="0"/>
              </a:rPr>
              <a:t>Geophysical</a:t>
            </a:r>
            <a:r>
              <a:rPr lang="en-IN" sz="1600" dirty="0" smtClean="0">
                <a:latin typeface="Candara" panose="020E0502030303020204" pitchFamily="34" charset="0"/>
              </a:rPr>
              <a:t>: </a:t>
            </a:r>
            <a:r>
              <a:rPr lang="en-IN" sz="1600" b="1" dirty="0" smtClean="0">
                <a:solidFill>
                  <a:srgbClr val="9933FF"/>
                </a:solidFill>
                <a:latin typeface="Candara" panose="020E0502030303020204" pitchFamily="34" charset="0"/>
              </a:rPr>
              <a:t>Albedo</a:t>
            </a:r>
            <a:r>
              <a:rPr lang="en-IN" sz="1600" dirty="0" smtClean="0">
                <a:latin typeface="Candara" panose="020E0502030303020204" pitchFamily="34" charset="0"/>
              </a:rPr>
              <a:t>, NDVI (</a:t>
            </a:r>
            <a:r>
              <a:rPr lang="en-IN" sz="16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4</a:t>
            </a:r>
            <a:r>
              <a:rPr lang="en-IN" sz="1600" dirty="0" smtClean="0">
                <a:latin typeface="Candara" panose="020E0502030303020204" pitchFamily="34" charset="0"/>
              </a:rPr>
              <a:t>)</a:t>
            </a:r>
          </a:p>
          <a:p>
            <a:pPr marL="447675" algn="just" eaLnBrk="1" hangingPunct="1"/>
            <a:r>
              <a:rPr lang="en-IN" sz="1600" b="1" dirty="0" smtClean="0">
                <a:latin typeface="Candara" panose="020E0502030303020204" pitchFamily="34" charset="0"/>
              </a:rPr>
              <a:t>Hydrology</a:t>
            </a:r>
            <a:r>
              <a:rPr lang="en-IN" sz="1600" dirty="0" smtClean="0">
                <a:latin typeface="Candara" panose="020E0502030303020204" pitchFamily="34" charset="0"/>
              </a:rPr>
              <a:t>: Surface water body, </a:t>
            </a:r>
            <a:r>
              <a:rPr lang="en-IN" sz="1600" b="1" dirty="0" smtClean="0">
                <a:solidFill>
                  <a:srgbClr val="9933FF"/>
                </a:solidFill>
                <a:latin typeface="Candara" panose="020E0502030303020204" pitchFamily="34" charset="0"/>
              </a:rPr>
              <a:t>Soil moisture</a:t>
            </a:r>
            <a:r>
              <a:rPr lang="en-IN" sz="1600" dirty="0" smtClean="0">
                <a:latin typeface="Candara" panose="020E0502030303020204" pitchFamily="34" charset="0"/>
              </a:rPr>
              <a:t>, ET, </a:t>
            </a:r>
            <a:r>
              <a:rPr lang="en-IN" sz="1600" b="1" dirty="0" smtClean="0">
                <a:solidFill>
                  <a:srgbClr val="9933FF"/>
                </a:solidFill>
                <a:latin typeface="Candara" panose="020E0502030303020204" pitchFamily="34" charset="0"/>
              </a:rPr>
              <a:t>Runoff</a:t>
            </a:r>
            <a:r>
              <a:rPr lang="en-IN" sz="1600" dirty="0" smtClean="0">
                <a:latin typeface="Candara" panose="020E0502030303020204" pitchFamily="34" charset="0"/>
              </a:rPr>
              <a:t> (</a:t>
            </a:r>
            <a:r>
              <a:rPr lang="en-IN" sz="1600" b="1" dirty="0">
                <a:solidFill>
                  <a:srgbClr val="FF0000"/>
                </a:solidFill>
                <a:latin typeface="Candara" panose="020E0502030303020204" pitchFamily="34" charset="0"/>
              </a:rPr>
              <a:t>4</a:t>
            </a:r>
            <a:r>
              <a:rPr lang="en-IN" sz="1600" dirty="0" smtClean="0">
                <a:latin typeface="Candara" panose="020E0502030303020204" pitchFamily="34" charset="0"/>
              </a:rPr>
              <a:t>)</a:t>
            </a:r>
          </a:p>
          <a:p>
            <a:pPr marL="447675" algn="just" eaLnBrk="1" hangingPunct="1"/>
            <a:r>
              <a:rPr lang="en-IN" sz="1600" b="1" dirty="0" err="1" smtClean="0">
                <a:latin typeface="Candara" panose="020E0502030303020204" pitchFamily="34" charset="0"/>
              </a:rPr>
              <a:t>Landcover</a:t>
            </a:r>
            <a:r>
              <a:rPr lang="en-IN" sz="1600" b="1" dirty="0" smtClean="0">
                <a:latin typeface="Candara" panose="020E0502030303020204" pitchFamily="34" charset="0"/>
              </a:rPr>
              <a:t>: </a:t>
            </a:r>
            <a:r>
              <a:rPr lang="en-IN" sz="1600" b="1" dirty="0" smtClean="0">
                <a:solidFill>
                  <a:srgbClr val="9933FF"/>
                </a:solidFill>
                <a:latin typeface="Candara" panose="020E0502030303020204" pitchFamily="34" charset="0"/>
              </a:rPr>
              <a:t>MM-5, WRF compatible</a:t>
            </a:r>
            <a:r>
              <a:rPr lang="en-IN" sz="1600" dirty="0" smtClean="0">
                <a:latin typeface="Candara" panose="020E0502030303020204" pitchFamily="34" charset="0"/>
              </a:rPr>
              <a:t>, Veg Fraction (</a:t>
            </a:r>
            <a:r>
              <a:rPr lang="en-IN" sz="16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3</a:t>
            </a:r>
            <a:r>
              <a:rPr lang="en-IN" sz="1600" dirty="0" smtClean="0">
                <a:latin typeface="Candara" panose="020E0502030303020204" pitchFamily="34" charset="0"/>
              </a:rPr>
              <a:t>)</a:t>
            </a:r>
          </a:p>
          <a:p>
            <a:pPr marL="447675" algn="just" eaLnBrk="1" hangingPunct="1"/>
            <a:r>
              <a:rPr lang="en-IN" sz="1600" b="1" dirty="0" smtClean="0">
                <a:latin typeface="Candara" panose="020E0502030303020204" pitchFamily="34" charset="0"/>
              </a:rPr>
              <a:t>Terrain and Soil</a:t>
            </a:r>
            <a:r>
              <a:rPr lang="en-IN" sz="1600" dirty="0" smtClean="0">
                <a:latin typeface="Candara" panose="020E0502030303020204" pitchFamily="34" charset="0"/>
              </a:rPr>
              <a:t>: OC, IOC, f-soil depth, f-soil texture, f-water erosion, f-wind erosion, f-salt affected, Soil moisture (</a:t>
            </a:r>
            <a:r>
              <a:rPr lang="en-IN" sz="16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8</a:t>
            </a:r>
            <a:r>
              <a:rPr lang="en-IN" sz="1600" dirty="0" smtClean="0">
                <a:latin typeface="Candara" panose="020E0502030303020204" pitchFamily="34" charset="0"/>
              </a:rPr>
              <a:t>)</a:t>
            </a:r>
          </a:p>
          <a:p>
            <a:pPr marL="447675" algn="just" eaLnBrk="1" hangingPunct="1"/>
            <a:r>
              <a:rPr lang="en-IN" sz="1600" b="1" dirty="0" smtClean="0">
                <a:latin typeface="Candara" panose="020E0502030303020204" pitchFamily="34" charset="0"/>
              </a:rPr>
              <a:t>Vegetation and Ecosystem</a:t>
            </a:r>
            <a:r>
              <a:rPr lang="en-IN" sz="1600" dirty="0" smtClean="0">
                <a:latin typeface="Candara" panose="020E0502030303020204" pitchFamily="34" charset="0"/>
              </a:rPr>
              <a:t>: Ann forest fire density, </a:t>
            </a:r>
            <a:r>
              <a:rPr lang="en-IN" sz="1600" dirty="0" err="1" smtClean="0">
                <a:latin typeface="Candara" panose="020E0502030303020204" pitchFamily="34" charset="0"/>
              </a:rPr>
              <a:t>sd</a:t>
            </a:r>
            <a:r>
              <a:rPr lang="en-IN" sz="1600" dirty="0" smtClean="0">
                <a:latin typeface="Candara" panose="020E0502030303020204" pitchFamily="34" charset="0"/>
              </a:rPr>
              <a:t> of AFFD, length of fire, f-forest, forest types, f-NSA, f-KSA, f-RSA, f-FA, NEP, NPP (</a:t>
            </a:r>
            <a:r>
              <a:rPr lang="en-IN" sz="16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11</a:t>
            </a:r>
            <a:r>
              <a:rPr lang="en-IN" sz="1600" dirty="0" smtClean="0">
                <a:latin typeface="Candara" panose="020E0502030303020204" pitchFamily="34" charset="0"/>
              </a:rPr>
              <a:t>)</a:t>
            </a:r>
          </a:p>
          <a:p>
            <a:pPr marL="447675" algn="just" eaLnBrk="1" hangingPunct="1"/>
            <a:endParaRPr lang="en-IN" sz="1100" dirty="0">
              <a:latin typeface="Candara" panose="020E0502030303020204" pitchFamily="34" charset="0"/>
            </a:endParaRPr>
          </a:p>
          <a:p>
            <a:pPr algn="just" eaLnBrk="1" hangingPunct="1"/>
            <a:r>
              <a:rPr lang="en-IN" sz="2000" b="1" dirty="0" smtClean="0">
                <a:solidFill>
                  <a:srgbClr val="339933"/>
                </a:solidFill>
                <a:latin typeface="Candara" panose="020E0502030303020204" pitchFamily="34" charset="0"/>
              </a:rPr>
              <a:t>Ocean</a:t>
            </a:r>
            <a:r>
              <a:rPr lang="en-IN" sz="20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 </a:t>
            </a:r>
            <a:r>
              <a:rPr lang="en-IN" sz="2000" b="1" dirty="0" smtClean="0">
                <a:latin typeface="Candara" panose="020E0502030303020204" pitchFamily="34" charset="0"/>
              </a:rPr>
              <a:t>(</a:t>
            </a:r>
            <a:r>
              <a:rPr lang="en-IN" sz="20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26</a:t>
            </a:r>
            <a:r>
              <a:rPr lang="en-IN" sz="2000" b="1" dirty="0" smtClean="0">
                <a:latin typeface="Candara" panose="020E0502030303020204" pitchFamily="34" charset="0"/>
              </a:rPr>
              <a:t>)</a:t>
            </a:r>
          </a:p>
          <a:p>
            <a:pPr marL="447675" algn="just" eaLnBrk="1" hangingPunct="1"/>
            <a:r>
              <a:rPr lang="en-IN" sz="1600" b="1" dirty="0" smtClean="0">
                <a:latin typeface="Candara" panose="020E0502030303020204" pitchFamily="34" charset="0"/>
              </a:rPr>
              <a:t>OHC</a:t>
            </a:r>
            <a:r>
              <a:rPr lang="en-IN" sz="1600" b="1" baseline="-25000" dirty="0" smtClean="0">
                <a:latin typeface="Candara" panose="020E0502030303020204" pitchFamily="34" charset="0"/>
              </a:rPr>
              <a:t>700</a:t>
            </a:r>
            <a:r>
              <a:rPr lang="en-IN" sz="1600" b="1" dirty="0" smtClean="0">
                <a:latin typeface="Candara" panose="020E0502030303020204" pitchFamily="34" charset="0"/>
              </a:rPr>
              <a:t> (</a:t>
            </a:r>
            <a:r>
              <a:rPr lang="en-IN" sz="16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1</a:t>
            </a:r>
            <a:r>
              <a:rPr lang="en-IN" sz="1600" b="1" dirty="0" smtClean="0">
                <a:latin typeface="Candara" panose="020E0502030303020204" pitchFamily="34" charset="0"/>
              </a:rPr>
              <a:t>)</a:t>
            </a:r>
          </a:p>
          <a:p>
            <a:pPr marL="447675" algn="just" eaLnBrk="1" hangingPunct="1"/>
            <a:r>
              <a:rPr lang="en-IN" sz="1600" b="1" dirty="0" smtClean="0">
                <a:latin typeface="Candara" panose="020E0502030303020204" pitchFamily="34" charset="0"/>
              </a:rPr>
              <a:t>TCHP (</a:t>
            </a:r>
            <a:r>
              <a:rPr lang="en-IN" sz="16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1</a:t>
            </a:r>
            <a:r>
              <a:rPr lang="en-IN" sz="1600" b="1" dirty="0" smtClean="0">
                <a:latin typeface="Candara" panose="020E0502030303020204" pitchFamily="34" charset="0"/>
              </a:rPr>
              <a:t>)</a:t>
            </a:r>
          </a:p>
          <a:p>
            <a:pPr marL="447675" algn="just" eaLnBrk="1" hangingPunct="1"/>
            <a:r>
              <a:rPr lang="en-IN" sz="1600" b="1" dirty="0" smtClean="0">
                <a:latin typeface="Candara" panose="020E0502030303020204" pitchFamily="34" charset="0"/>
              </a:rPr>
              <a:t>OHC &amp; OMT (</a:t>
            </a:r>
            <a:r>
              <a:rPr lang="en-IN" sz="16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2</a:t>
            </a:r>
            <a:r>
              <a:rPr lang="en-IN" sz="1600" b="1" dirty="0" smtClean="0">
                <a:latin typeface="Candara" panose="020E0502030303020204" pitchFamily="34" charset="0"/>
              </a:rPr>
              <a:t>)</a:t>
            </a:r>
          </a:p>
          <a:p>
            <a:pPr marL="447675" algn="just" eaLnBrk="1" hangingPunct="1"/>
            <a:r>
              <a:rPr lang="en-IN" sz="1600" b="1" dirty="0" smtClean="0">
                <a:latin typeface="Candara" panose="020E0502030303020204" pitchFamily="34" charset="0"/>
              </a:rPr>
              <a:t>Ocean surface winds</a:t>
            </a:r>
            <a:r>
              <a:rPr lang="en-IN" sz="1600" dirty="0" smtClean="0">
                <a:latin typeface="Candara" panose="020E0502030303020204" pitchFamily="34" charset="0"/>
              </a:rPr>
              <a:t> (</a:t>
            </a:r>
            <a:r>
              <a:rPr lang="en-IN" sz="16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2</a:t>
            </a:r>
            <a:r>
              <a:rPr lang="en-IN" sz="1600" dirty="0" smtClean="0">
                <a:latin typeface="Candara" panose="020E0502030303020204" pitchFamily="34" charset="0"/>
              </a:rPr>
              <a:t>)</a:t>
            </a:r>
          </a:p>
          <a:p>
            <a:pPr marL="447675" algn="just" eaLnBrk="1" hangingPunct="1"/>
            <a:r>
              <a:rPr lang="en-IN" sz="1600" b="1" dirty="0" smtClean="0">
                <a:latin typeface="Candara" panose="020E0502030303020204" pitchFamily="34" charset="0"/>
              </a:rPr>
              <a:t>Wind stress </a:t>
            </a:r>
            <a:r>
              <a:rPr lang="en-IN" sz="1600" dirty="0" smtClean="0">
                <a:latin typeface="Candara" panose="020E0502030303020204" pitchFamily="34" charset="0"/>
              </a:rPr>
              <a:t>(</a:t>
            </a:r>
            <a:r>
              <a:rPr lang="en-IN" sz="16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2</a:t>
            </a:r>
            <a:r>
              <a:rPr lang="en-IN" sz="1600" dirty="0" smtClean="0">
                <a:latin typeface="Candara" panose="020E0502030303020204" pitchFamily="34" charset="0"/>
              </a:rPr>
              <a:t>)</a:t>
            </a:r>
          </a:p>
          <a:p>
            <a:pPr marL="447675" algn="just" eaLnBrk="1" hangingPunct="1"/>
            <a:r>
              <a:rPr lang="en-IN" sz="1600" b="1" dirty="0" smtClean="0">
                <a:latin typeface="Candara" panose="020E0502030303020204" pitchFamily="34" charset="0"/>
              </a:rPr>
              <a:t>Wind curl: </a:t>
            </a:r>
            <a:r>
              <a:rPr lang="en-IN" sz="1600" dirty="0" smtClean="0">
                <a:latin typeface="Candara" panose="020E0502030303020204" pitchFamily="34" charset="0"/>
              </a:rPr>
              <a:t>Wind curl, Ekman currents, geostrophic current, SSHA, </a:t>
            </a:r>
            <a:r>
              <a:rPr lang="en-IN" sz="1600" b="1" dirty="0" smtClean="0">
                <a:solidFill>
                  <a:srgbClr val="9933FF"/>
                </a:solidFill>
                <a:latin typeface="Candara" panose="020E0502030303020204" pitchFamily="34" charset="0"/>
              </a:rPr>
              <a:t>ocean surface current</a:t>
            </a:r>
            <a:r>
              <a:rPr lang="en-IN" sz="1600" dirty="0" smtClean="0">
                <a:latin typeface="Candara" panose="020E0502030303020204" pitchFamily="34" charset="0"/>
              </a:rPr>
              <a:t>, EKE, MMSLA </a:t>
            </a:r>
            <a:r>
              <a:rPr lang="en-IN" sz="1600" b="1" dirty="0" smtClean="0">
                <a:latin typeface="Candara" panose="020E0502030303020204" pitchFamily="34" charset="0"/>
              </a:rPr>
              <a:t>(</a:t>
            </a:r>
            <a:r>
              <a:rPr lang="en-IN" sz="16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7</a:t>
            </a:r>
            <a:r>
              <a:rPr lang="en-IN" sz="1600" dirty="0" smtClean="0">
                <a:latin typeface="Candara" panose="020E0502030303020204" pitchFamily="34" charset="0"/>
              </a:rPr>
              <a:t>)</a:t>
            </a:r>
          </a:p>
          <a:p>
            <a:pPr marL="447675" algn="just" eaLnBrk="1" hangingPunct="1">
              <a:defRPr/>
            </a:pPr>
            <a:r>
              <a:rPr lang="en-IN" sz="1600" b="1" dirty="0">
                <a:latin typeface="Candara" panose="020E0502030303020204" pitchFamily="34" charset="0"/>
              </a:rPr>
              <a:t>Co-tidal map </a:t>
            </a:r>
            <a:r>
              <a:rPr lang="en-IN" sz="1600" dirty="0">
                <a:latin typeface="Candara" panose="020E0502030303020204" pitchFamily="34" charset="0"/>
              </a:rPr>
              <a:t>(k101, M2s2) (</a:t>
            </a:r>
            <a:r>
              <a:rPr lang="en-IN" sz="1600" b="1" dirty="0">
                <a:solidFill>
                  <a:srgbClr val="FF0000"/>
                </a:solidFill>
                <a:latin typeface="Candara" panose="020E0502030303020204" pitchFamily="34" charset="0"/>
              </a:rPr>
              <a:t>2</a:t>
            </a:r>
            <a:r>
              <a:rPr lang="en-IN" sz="1600" dirty="0">
                <a:latin typeface="Candara" panose="020E0502030303020204" pitchFamily="34" charset="0"/>
              </a:rPr>
              <a:t>)</a:t>
            </a:r>
          </a:p>
          <a:p>
            <a:pPr marL="447675" algn="just" eaLnBrk="1" hangingPunct="1">
              <a:defRPr/>
            </a:pPr>
            <a:r>
              <a:rPr lang="en-IN" sz="1600" b="1" dirty="0">
                <a:latin typeface="Candara" panose="020E0502030303020204" pitchFamily="34" charset="0"/>
              </a:rPr>
              <a:t>Model derived: </a:t>
            </a:r>
            <a:r>
              <a:rPr lang="en-IN" sz="1600" dirty="0">
                <a:latin typeface="Candara" panose="020E0502030303020204" pitchFamily="34" charset="0"/>
              </a:rPr>
              <a:t>26 degree isotherm, TCHP </a:t>
            </a:r>
            <a:r>
              <a:rPr lang="en-IN" sz="1600" b="1" dirty="0">
                <a:latin typeface="Candara" panose="020E0502030303020204" pitchFamily="34" charset="0"/>
              </a:rPr>
              <a:t>(</a:t>
            </a:r>
            <a:r>
              <a:rPr lang="en-IN" sz="1600" b="1" dirty="0">
                <a:solidFill>
                  <a:srgbClr val="FF0000"/>
                </a:solidFill>
                <a:latin typeface="Candara" panose="020E0502030303020204" pitchFamily="34" charset="0"/>
              </a:rPr>
              <a:t>2</a:t>
            </a:r>
            <a:r>
              <a:rPr lang="en-IN" sz="1600" dirty="0">
                <a:latin typeface="Candara" panose="020E0502030303020204" pitchFamily="34" charset="0"/>
              </a:rPr>
              <a:t>)</a:t>
            </a:r>
          </a:p>
          <a:p>
            <a:pPr marL="447675" algn="just" eaLnBrk="1" hangingPunct="1">
              <a:defRPr/>
            </a:pPr>
            <a:r>
              <a:rPr lang="en-IN" sz="1600" b="1" dirty="0">
                <a:solidFill>
                  <a:srgbClr val="9933FF"/>
                </a:solidFill>
                <a:latin typeface="Candara" panose="020E0502030303020204" pitchFamily="34" charset="0"/>
              </a:rPr>
              <a:t>Sea level pressure </a:t>
            </a:r>
            <a:r>
              <a:rPr lang="en-IN" sz="1600" b="1" dirty="0">
                <a:latin typeface="Candara" panose="020E0502030303020204" pitchFamily="34" charset="0"/>
              </a:rPr>
              <a:t>(</a:t>
            </a:r>
            <a:r>
              <a:rPr lang="en-IN" sz="1600" b="1" dirty="0">
                <a:solidFill>
                  <a:srgbClr val="FF0000"/>
                </a:solidFill>
                <a:latin typeface="Candara" panose="020E0502030303020204" pitchFamily="34" charset="0"/>
              </a:rPr>
              <a:t>1</a:t>
            </a:r>
            <a:r>
              <a:rPr lang="en-IN" sz="1600" b="1" dirty="0">
                <a:latin typeface="Candara" panose="020E0502030303020204" pitchFamily="34" charset="0"/>
              </a:rPr>
              <a:t>)</a:t>
            </a:r>
            <a:endParaRPr lang="en-IN" sz="1600" dirty="0">
              <a:latin typeface="Candara" panose="020E0502030303020204" pitchFamily="34" charset="0"/>
            </a:endParaRPr>
          </a:p>
          <a:p>
            <a:pPr marL="447675" algn="just" eaLnBrk="1" hangingPunct="1">
              <a:defRPr/>
            </a:pPr>
            <a:r>
              <a:rPr lang="en-IN" sz="1600" b="1" dirty="0">
                <a:latin typeface="Candara" panose="020E0502030303020204" pitchFamily="34" charset="0"/>
              </a:rPr>
              <a:t>Ocean </a:t>
            </a:r>
            <a:r>
              <a:rPr lang="en-IN" sz="1600" b="1" dirty="0" err="1">
                <a:latin typeface="Candara" panose="020E0502030303020204" pitchFamily="34" charset="0"/>
              </a:rPr>
              <a:t>color</a:t>
            </a:r>
            <a:r>
              <a:rPr lang="en-IN" sz="1600" dirty="0">
                <a:latin typeface="Candara" panose="020E0502030303020204" pitchFamily="34" charset="0"/>
              </a:rPr>
              <a:t>: Chlorophyll </a:t>
            </a:r>
            <a:r>
              <a:rPr lang="en-IN" sz="1600" dirty="0" err="1">
                <a:latin typeface="Candara" panose="020E0502030303020204" pitchFamily="34" charset="0"/>
              </a:rPr>
              <a:t>concn</a:t>
            </a:r>
            <a:r>
              <a:rPr lang="en-IN" sz="1600" dirty="0">
                <a:latin typeface="Candara" panose="020E0502030303020204" pitchFamily="34" charset="0"/>
              </a:rPr>
              <a:t> (OC</a:t>
            </a:r>
            <a:r>
              <a:rPr lang="en-IN" sz="1600" baseline="-25000" dirty="0">
                <a:latin typeface="Candara" panose="020E0502030303020204" pitchFamily="34" charset="0"/>
              </a:rPr>
              <a:t>2</a:t>
            </a:r>
            <a:r>
              <a:rPr lang="en-IN" sz="1600" dirty="0">
                <a:latin typeface="Candara" panose="020E0502030303020204" pitchFamily="34" charset="0"/>
              </a:rPr>
              <a:t>, OC</a:t>
            </a:r>
            <a:r>
              <a:rPr lang="en-IN" sz="1600" baseline="-25000" dirty="0">
                <a:latin typeface="Candara" panose="020E0502030303020204" pitchFamily="34" charset="0"/>
              </a:rPr>
              <a:t>4</a:t>
            </a:r>
            <a:r>
              <a:rPr lang="en-IN" sz="1600" dirty="0">
                <a:latin typeface="Candara" panose="020E0502030303020204" pitchFamily="34" charset="0"/>
              </a:rPr>
              <a:t>), Kd</a:t>
            </a:r>
            <a:r>
              <a:rPr lang="en-IN" sz="1600" baseline="-25000" dirty="0">
                <a:latin typeface="Candara" panose="020E0502030303020204" pitchFamily="34" charset="0"/>
              </a:rPr>
              <a:t>490</a:t>
            </a:r>
            <a:r>
              <a:rPr lang="en-IN" sz="1600" dirty="0">
                <a:latin typeface="Candara" panose="020E0502030303020204" pitchFamily="34" charset="0"/>
              </a:rPr>
              <a:t> (</a:t>
            </a:r>
            <a:r>
              <a:rPr lang="en-IN" sz="1600" b="1" dirty="0">
                <a:solidFill>
                  <a:srgbClr val="FF0000"/>
                </a:solidFill>
                <a:latin typeface="Candara" panose="020E0502030303020204" pitchFamily="34" charset="0"/>
              </a:rPr>
              <a:t>6</a:t>
            </a:r>
            <a:r>
              <a:rPr lang="en-IN" sz="1600" dirty="0">
                <a:latin typeface="Candara" panose="020E0502030303020204" pitchFamily="34" charset="0"/>
              </a:rPr>
              <a:t>), </a:t>
            </a:r>
            <a:r>
              <a:rPr lang="en-IN" sz="1600" b="1" dirty="0">
                <a:solidFill>
                  <a:srgbClr val="9933FF"/>
                </a:solidFill>
                <a:latin typeface="Candara" panose="020E0502030303020204" pitchFamily="34" charset="0"/>
              </a:rPr>
              <a:t>Total Alkalinity</a:t>
            </a:r>
            <a:r>
              <a:rPr lang="en-IN" sz="1600" dirty="0">
                <a:solidFill>
                  <a:srgbClr val="9933FF"/>
                </a:solidFill>
                <a:latin typeface="Candara" panose="020E0502030303020204" pitchFamily="34" charset="0"/>
              </a:rPr>
              <a:t>, </a:t>
            </a:r>
            <a:r>
              <a:rPr lang="en-IN" sz="1600" b="1" dirty="0">
                <a:solidFill>
                  <a:srgbClr val="9933FF"/>
                </a:solidFill>
                <a:latin typeface="Candara" panose="020E0502030303020204" pitchFamily="34" charset="0"/>
              </a:rPr>
              <a:t>Dissolved Inorganic Carbon</a:t>
            </a:r>
            <a:r>
              <a:rPr lang="en-IN" sz="1600" b="1" dirty="0">
                <a:solidFill>
                  <a:srgbClr val="006600"/>
                </a:solidFill>
                <a:latin typeface="Candara" panose="020E0502030303020204" pitchFamily="34" charset="0"/>
              </a:rPr>
              <a:t>,</a:t>
            </a:r>
            <a:r>
              <a:rPr lang="en-IN" sz="1600" dirty="0">
                <a:solidFill>
                  <a:srgbClr val="006600"/>
                </a:solidFill>
                <a:latin typeface="Candara" panose="020E0502030303020204" pitchFamily="34" charset="0"/>
              </a:rPr>
              <a:t> pCO</a:t>
            </a:r>
            <a:r>
              <a:rPr lang="en-IN" sz="1600" baseline="-25000" dirty="0">
                <a:solidFill>
                  <a:srgbClr val="006600"/>
                </a:solidFill>
                <a:latin typeface="Candara" panose="020E0502030303020204" pitchFamily="34" charset="0"/>
              </a:rPr>
              <a:t>2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5962651" y="469517"/>
            <a:ext cx="382905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IN" sz="2000" b="1" dirty="0" smtClean="0">
                <a:solidFill>
                  <a:srgbClr val="339933"/>
                </a:solidFill>
                <a:latin typeface="Candara" panose="020E0502030303020204" pitchFamily="34" charset="0"/>
              </a:rPr>
              <a:t>Atmospheric</a:t>
            </a:r>
            <a:r>
              <a:rPr lang="en-IN" sz="20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 </a:t>
            </a:r>
            <a:r>
              <a:rPr lang="en-IN" sz="20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(3)</a:t>
            </a:r>
          </a:p>
          <a:p>
            <a:pPr algn="just" eaLnBrk="1" hangingPunct="1"/>
            <a:endParaRPr lang="en-IN" sz="1100" b="1" dirty="0" smtClean="0">
              <a:solidFill>
                <a:srgbClr val="0000FF"/>
              </a:solidFill>
              <a:latin typeface="Candara" panose="020E0502030303020204" pitchFamily="34" charset="0"/>
            </a:endParaRPr>
          </a:p>
          <a:p>
            <a:pPr marL="452438" indent="-285750" algn="just" eaLnBrk="1" hangingPunct="1">
              <a:buFont typeface="Arial" panose="020B0604020202020204" pitchFamily="34" charset="0"/>
              <a:buChar char="•"/>
            </a:pPr>
            <a:r>
              <a:rPr lang="en-IN" sz="1600" b="1" dirty="0" smtClean="0">
                <a:solidFill>
                  <a:srgbClr val="9933FF"/>
                </a:solidFill>
                <a:latin typeface="Candara" panose="020E0502030303020204" pitchFamily="34" charset="0"/>
              </a:rPr>
              <a:t>Cloud fraction</a:t>
            </a:r>
          </a:p>
          <a:p>
            <a:pPr marL="452438" indent="-285750" algn="just" eaLnBrk="1" hangingPunct="1">
              <a:buFont typeface="Arial" panose="020B0604020202020204" pitchFamily="34" charset="0"/>
              <a:buChar char="•"/>
            </a:pPr>
            <a:r>
              <a:rPr lang="en-IN" sz="1600" b="1" dirty="0" smtClean="0">
                <a:latin typeface="Candara" panose="020E0502030303020204" pitchFamily="34" charset="0"/>
              </a:rPr>
              <a:t>boundary layer height</a:t>
            </a:r>
          </a:p>
          <a:p>
            <a:pPr marL="452438" indent="-285750" algn="just" eaLnBrk="1" hangingPunct="1">
              <a:buFont typeface="Arial" panose="020B0604020202020204" pitchFamily="34" charset="0"/>
              <a:buChar char="•"/>
            </a:pPr>
            <a:r>
              <a:rPr lang="en-IN" sz="1600" b="1" dirty="0" smtClean="0">
                <a:solidFill>
                  <a:srgbClr val="9933FF"/>
                </a:solidFill>
                <a:latin typeface="Candara" panose="020E0502030303020204" pitchFamily="34" charset="0"/>
              </a:rPr>
              <a:t>Derived tropospheric ozone</a:t>
            </a:r>
          </a:p>
          <a:p>
            <a:pPr marL="447675" algn="just" eaLnBrk="1" hangingPunct="1"/>
            <a:endParaRPr lang="en-IN" sz="1100" dirty="0">
              <a:latin typeface="Candara" panose="020E0502030303020204" pitchFamily="34" charset="0"/>
            </a:endParaRPr>
          </a:p>
          <a:p>
            <a:pPr algn="just" eaLnBrk="1" hangingPunct="1"/>
            <a:r>
              <a:rPr lang="en-IN" sz="2000" b="1" dirty="0" err="1" smtClean="0">
                <a:solidFill>
                  <a:srgbClr val="339933"/>
                </a:solidFill>
                <a:latin typeface="Candara" panose="020E0502030303020204" pitchFamily="34" charset="0"/>
              </a:rPr>
              <a:t>Cryospheric</a:t>
            </a:r>
            <a:r>
              <a:rPr lang="en-IN" sz="20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 </a:t>
            </a:r>
            <a:r>
              <a:rPr lang="en-IN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(5)</a:t>
            </a:r>
          </a:p>
          <a:p>
            <a:pPr algn="just" eaLnBrk="1" hangingPunct="1"/>
            <a:endParaRPr lang="en-IN" b="1" dirty="0" smtClean="0">
              <a:solidFill>
                <a:srgbClr val="0000FF"/>
              </a:solidFill>
              <a:latin typeface="Candara" panose="020E0502030303020204" pitchFamily="34" charset="0"/>
            </a:endParaRPr>
          </a:p>
          <a:p>
            <a:pPr marL="452438" indent="-285750" algn="just" eaLnBrk="1" hangingPunct="1">
              <a:buFont typeface="Arial" panose="020B0604020202020204" pitchFamily="34" charset="0"/>
              <a:buChar char="•"/>
            </a:pPr>
            <a:r>
              <a:rPr lang="en-IN" sz="1600" b="1" dirty="0" smtClean="0">
                <a:latin typeface="Candara" panose="020E0502030303020204" pitchFamily="34" charset="0"/>
              </a:rPr>
              <a:t>Snow melt and freeze (Indian Himalaya)</a:t>
            </a:r>
          </a:p>
          <a:p>
            <a:pPr marL="452438" indent="-285750" algn="just" eaLnBrk="1" hangingPunct="1">
              <a:buFont typeface="Arial" panose="020B0604020202020204" pitchFamily="34" charset="0"/>
              <a:buChar char="•"/>
            </a:pPr>
            <a:r>
              <a:rPr lang="en-IN" sz="1600" b="1" dirty="0" smtClean="0">
                <a:latin typeface="Candara" panose="020E0502030303020204" pitchFamily="34" charset="0"/>
              </a:rPr>
              <a:t>Snow melt and freeze (Antarctica)</a:t>
            </a:r>
          </a:p>
          <a:p>
            <a:pPr marL="452438" indent="-285750" algn="just" eaLnBrk="1" hangingPunct="1">
              <a:buFont typeface="Arial" panose="020B0604020202020204" pitchFamily="34" charset="0"/>
              <a:buChar char="•"/>
            </a:pPr>
            <a:r>
              <a:rPr lang="en-IN" sz="1600" b="1" dirty="0" smtClean="0">
                <a:solidFill>
                  <a:srgbClr val="9933FF"/>
                </a:solidFill>
                <a:latin typeface="Candara" panose="020E0502030303020204" pitchFamily="34" charset="0"/>
              </a:rPr>
              <a:t>Snow cover fraction</a:t>
            </a:r>
          </a:p>
          <a:p>
            <a:pPr marL="452438" indent="-285750" algn="just" eaLnBrk="1" hangingPunct="1">
              <a:buFont typeface="Arial" panose="020B0604020202020204" pitchFamily="34" charset="0"/>
              <a:buChar char="•"/>
            </a:pPr>
            <a:r>
              <a:rPr lang="en-IN" sz="1600" b="1" dirty="0" smtClean="0">
                <a:latin typeface="Candara" panose="020E0502030303020204" pitchFamily="34" charset="0"/>
              </a:rPr>
              <a:t>Himalayan glacial lakes and water bodies</a:t>
            </a:r>
          </a:p>
          <a:p>
            <a:pPr marL="452438" indent="-285750" algn="just" eaLnBrk="1" hangingPunct="1">
              <a:buFont typeface="Arial" panose="020B0604020202020204" pitchFamily="34" charset="0"/>
              <a:buChar char="•"/>
            </a:pPr>
            <a:r>
              <a:rPr lang="en-IN" sz="1600" b="1" dirty="0" smtClean="0">
                <a:latin typeface="Candara" panose="020E0502030303020204" pitchFamily="34" charset="0"/>
              </a:rPr>
              <a:t>Snow albedo</a:t>
            </a:r>
            <a:endParaRPr lang="en-IN" sz="1600" b="1" dirty="0">
              <a:latin typeface="Candara" panose="020E0502030303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38875" y="4437283"/>
            <a:ext cx="353377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Total</a:t>
            </a:r>
            <a:r>
              <a:rPr lang="en-IN" b="1" dirty="0" smtClean="0">
                <a:latin typeface="Candara" panose="020E0502030303020204" pitchFamily="34" charset="0"/>
              </a:rPr>
              <a:t> 66 bio/geo-physical products</a:t>
            </a:r>
          </a:p>
          <a:p>
            <a:r>
              <a:rPr lang="en-IN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13</a:t>
            </a:r>
            <a:r>
              <a:rPr lang="en-IN" dirty="0" smtClean="0">
                <a:latin typeface="Candara" panose="020E0502030303020204" pitchFamily="34" charset="0"/>
              </a:rPr>
              <a:t> are candidates for </a:t>
            </a:r>
            <a:r>
              <a:rPr lang="en-IN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ECV</a:t>
            </a:r>
          </a:p>
          <a:p>
            <a:r>
              <a:rPr lang="en-IN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Newly added </a:t>
            </a:r>
            <a:r>
              <a:rPr lang="en-IN" dirty="0" smtClean="0">
                <a:latin typeface="Candara" panose="020E0502030303020204" pitchFamily="34" charset="0"/>
              </a:rPr>
              <a:t>– TA and pCO</a:t>
            </a:r>
            <a:r>
              <a:rPr lang="en-IN" baseline="-25000" dirty="0" smtClean="0">
                <a:latin typeface="Candara" panose="020E0502030303020204" pitchFamily="34" charset="0"/>
              </a:rPr>
              <a:t>2</a:t>
            </a:r>
            <a:endParaRPr lang="en-IN" baseline="-25000" dirty="0">
              <a:latin typeface="Candara" panose="020E0502030303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08132" y="5360613"/>
            <a:ext cx="3564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latin typeface="Candara" panose="020E0502030303020204" pitchFamily="34" charset="0"/>
              </a:rPr>
              <a:t>Way 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Candara" panose="020E0502030303020204" pitchFamily="34" charset="0"/>
              </a:rPr>
              <a:t>Inter comparison of </a:t>
            </a:r>
            <a:r>
              <a:rPr lang="en-IN" dirty="0" smtClean="0">
                <a:latin typeface="Candara" panose="020E0502030303020204" pitchFamily="34" charset="0"/>
              </a:rPr>
              <a:t>datasets.</a:t>
            </a:r>
            <a:endParaRPr lang="en-IN" dirty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Candara" panose="020E0502030303020204" pitchFamily="34" charset="0"/>
              </a:rPr>
              <a:t>Innovative use of existing </a:t>
            </a:r>
            <a:r>
              <a:rPr lang="en-IN" dirty="0" smtClean="0">
                <a:latin typeface="Candara" panose="020E0502030303020204" pitchFamily="34" charset="0"/>
              </a:rPr>
              <a:t>data.</a:t>
            </a:r>
            <a:endParaRPr lang="en-IN" dirty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Candara" panose="020E0502030303020204" pitchFamily="34" charset="0"/>
              </a:rPr>
              <a:t>Rigorous </a:t>
            </a:r>
            <a:r>
              <a:rPr lang="en-IN" dirty="0" smtClean="0">
                <a:latin typeface="Candara" panose="020E0502030303020204" pitchFamily="34" charset="0"/>
              </a:rPr>
              <a:t>re-analysis.</a:t>
            </a:r>
            <a:endParaRPr lang="en-IN" dirty="0">
              <a:latin typeface="Candara" panose="020E0502030303020204" pitchFamily="34" charset="0"/>
            </a:endParaRPr>
          </a:p>
        </p:txBody>
      </p:sp>
      <p:grpSp>
        <p:nvGrpSpPr>
          <p:cNvPr id="29" name="Group 13"/>
          <p:cNvGrpSpPr>
            <a:grpSpLocks/>
          </p:cNvGrpSpPr>
          <p:nvPr/>
        </p:nvGrpSpPr>
        <p:grpSpPr bwMode="auto">
          <a:xfrm>
            <a:off x="14130" y="41947"/>
            <a:ext cx="72638" cy="6816053"/>
            <a:chOff x="152400" y="298450"/>
            <a:chExt cx="439738" cy="625475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152400" y="304800"/>
              <a:ext cx="228600" cy="6248400"/>
            </a:xfrm>
            <a:prstGeom prst="rect">
              <a:avLst/>
            </a:prstGeom>
            <a:solidFill>
              <a:srgbClr val="5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23863" y="304800"/>
              <a:ext cx="82550" cy="62484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 flipH="1">
              <a:off x="547688" y="298450"/>
              <a:ext cx="44450" cy="62484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9" r="18919"/>
          <a:stretch/>
        </p:blipFill>
        <p:spPr>
          <a:xfrm>
            <a:off x="9230629" y="18765"/>
            <a:ext cx="673900" cy="6226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TextBox 17"/>
          <p:cNvSpPr txBox="1"/>
          <p:nvPr/>
        </p:nvSpPr>
        <p:spPr>
          <a:xfrm rot="16200000">
            <a:off x="-2709938" y="3292624"/>
            <a:ext cx="5904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GODEX-NWP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meeting,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Prithvi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Bhavan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, New Delhi, 27-30 November, 2018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27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0451" y="3623684"/>
            <a:ext cx="25434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/>
              <a:t>Soil Moisture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t="15382"/>
          <a:stretch/>
        </p:blipFill>
        <p:spPr bwMode="auto">
          <a:xfrm>
            <a:off x="3846909" y="933150"/>
            <a:ext cx="2629479" cy="253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1"/>
          <p:cNvGrpSpPr/>
          <p:nvPr/>
        </p:nvGrpSpPr>
        <p:grpSpPr>
          <a:xfrm>
            <a:off x="923763" y="943374"/>
            <a:ext cx="2467441" cy="2508310"/>
            <a:chOff x="971012" y="1337730"/>
            <a:chExt cx="3750954" cy="364557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80" t="24691" r="2469" b="18354"/>
            <a:stretch/>
          </p:blipFill>
          <p:spPr bwMode="auto">
            <a:xfrm>
              <a:off x="971012" y="1337730"/>
              <a:ext cx="3750954" cy="364557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" t="65088" r="92528" b="15562"/>
            <a:stretch/>
          </p:blipFill>
          <p:spPr bwMode="auto">
            <a:xfrm>
              <a:off x="3338509" y="3380581"/>
              <a:ext cx="471486" cy="151590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3776922" y="453428"/>
            <a:ext cx="26845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/>
              <a:t>NDVI (Oceansat-2/OCM</a:t>
            </a:r>
            <a:r>
              <a:rPr lang="en-US" sz="1600" b="1" dirty="0" smtClean="0"/>
              <a:t>)</a:t>
            </a:r>
          </a:p>
          <a:p>
            <a:pPr algn="ctr">
              <a:defRPr/>
            </a:pPr>
            <a:r>
              <a:rPr lang="en-US" sz="1200" dirty="0" smtClean="0"/>
              <a:t>(1 km)</a:t>
            </a:r>
            <a:endParaRPr lang="en-US" sz="1200" dirty="0" smtClean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8"/>
          <a:stretch/>
        </p:blipFill>
        <p:spPr bwMode="auto">
          <a:xfrm>
            <a:off x="3412254" y="3890314"/>
            <a:ext cx="3313140" cy="2766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HP\Desktop\Matlab\LPRM\Automation\Ancillary\jan_latest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6806" r="17488"/>
          <a:stretch/>
        </p:blipFill>
        <p:spPr bwMode="auto">
          <a:xfrm>
            <a:off x="657622" y="3964012"/>
            <a:ext cx="2953253" cy="269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763154" y="49755"/>
            <a:ext cx="2882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Terrestrial products</a:t>
            </a:r>
            <a:endParaRPr lang="en-IN" sz="2400" b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14965" y="346886"/>
            <a:ext cx="21546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/>
              <a:t>Water </a:t>
            </a:r>
            <a:r>
              <a:rPr lang="en-US" sz="1600" b="1" dirty="0"/>
              <a:t>b</a:t>
            </a:r>
            <a:r>
              <a:rPr lang="en-US" sz="1600" b="1" dirty="0" smtClean="0"/>
              <a:t>odies </a:t>
            </a:r>
            <a:r>
              <a:rPr lang="en-US" sz="1600" b="1" dirty="0" smtClean="0"/>
              <a:t>fraction</a:t>
            </a:r>
          </a:p>
          <a:p>
            <a:pPr algn="ctr">
              <a:defRPr/>
            </a:pPr>
            <a:r>
              <a:rPr lang="en-US" sz="1200" dirty="0" smtClean="0"/>
              <a:t>(Fortnightly)</a:t>
            </a:r>
            <a:endParaRPr lang="en-US" sz="1200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6802621" y="487088"/>
            <a:ext cx="25447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/>
              <a:t>LULC (</a:t>
            </a:r>
            <a:r>
              <a:rPr lang="en-US" sz="1600" b="1" dirty="0" err="1" smtClean="0"/>
              <a:t>AwIFS</a:t>
            </a:r>
            <a:r>
              <a:rPr lang="en-US" sz="1600" b="1" dirty="0" smtClean="0"/>
              <a:t>, 250,000 scale)</a:t>
            </a: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7812" y="41947"/>
            <a:ext cx="72638" cy="6816053"/>
            <a:chOff x="152400" y="298450"/>
            <a:chExt cx="439738" cy="625475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152400" y="304800"/>
              <a:ext cx="228600" cy="6248400"/>
            </a:xfrm>
            <a:prstGeom prst="rect">
              <a:avLst/>
            </a:prstGeom>
            <a:solidFill>
              <a:srgbClr val="5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423863" y="304800"/>
              <a:ext cx="82550" cy="62484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 flipH="1">
              <a:off x="547688" y="298450"/>
              <a:ext cx="44450" cy="62484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 rot="16200000">
            <a:off x="-2709938" y="3292624"/>
            <a:ext cx="5904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GODEX-NWP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meeting,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Prithvi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Bhavan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, New Delhi, 27-30 November, 2018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grpSp>
        <p:nvGrpSpPr>
          <p:cNvPr id="25" name="Group 13"/>
          <p:cNvGrpSpPr/>
          <p:nvPr/>
        </p:nvGrpSpPr>
        <p:grpSpPr>
          <a:xfrm>
            <a:off x="6918930" y="3964012"/>
            <a:ext cx="2347883" cy="2434643"/>
            <a:chOff x="3785863" y="1219726"/>
            <a:chExt cx="4166488" cy="3961348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1" t="17658" r="4546" b="3189"/>
            <a:stretch/>
          </p:blipFill>
          <p:spPr bwMode="auto">
            <a:xfrm>
              <a:off x="3785863" y="1219726"/>
              <a:ext cx="4166488" cy="39613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7" name="Group 20"/>
            <p:cNvGrpSpPr/>
            <p:nvPr/>
          </p:nvGrpSpPr>
          <p:grpSpPr>
            <a:xfrm>
              <a:off x="6157710" y="3546045"/>
              <a:ext cx="1083951" cy="1610169"/>
              <a:chOff x="6481801" y="3799333"/>
              <a:chExt cx="1141001" cy="1725181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75" r="14269" b="6091"/>
              <a:stretch/>
            </p:blipFill>
            <p:spPr>
              <a:xfrm>
                <a:off x="6762749" y="4039665"/>
                <a:ext cx="604839" cy="148484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6481801" y="3799333"/>
                <a:ext cx="1141001" cy="247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>
                    <a:latin typeface="Cambria" pitchFamily="18" charset="0"/>
                  </a:rPr>
                  <a:t>Snow fraction (%)</a:t>
                </a:r>
                <a:endParaRPr lang="en-US" sz="900" dirty="0">
                  <a:latin typeface="Cambria" pitchFamily="18" charset="0"/>
                </a:endParaRPr>
              </a:p>
            </p:txBody>
          </p:sp>
        </p:grpSp>
      </p:grpSp>
      <p:sp>
        <p:nvSpPr>
          <p:cNvPr id="30" name="Rectangle 29"/>
          <p:cNvSpPr/>
          <p:nvPr/>
        </p:nvSpPr>
        <p:spPr>
          <a:xfrm>
            <a:off x="6868506" y="3582156"/>
            <a:ext cx="2411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/>
              <a:t>Snow Cover Fraction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88780" y="3474381"/>
            <a:ext cx="2627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/>
              <a:t>Net Primary Productivity     </a:t>
            </a:r>
            <a:r>
              <a:rPr lang="en-US" sz="1200" b="1" dirty="0" smtClean="0"/>
              <a:t>(</a:t>
            </a:r>
            <a:r>
              <a:rPr lang="en-US" sz="1200" b="1" dirty="0" err="1" smtClean="0"/>
              <a:t>gC</a:t>
            </a:r>
            <a:r>
              <a:rPr lang="en-US" sz="1200" b="1" dirty="0" smtClean="0"/>
              <a:t> m</a:t>
            </a:r>
            <a:r>
              <a:rPr lang="en-US" sz="1200" b="1" baseline="30000" dirty="0" smtClean="0"/>
              <a:t>-2</a:t>
            </a:r>
            <a:r>
              <a:rPr lang="en-US" sz="1200" b="1" dirty="0"/>
              <a:t> </a:t>
            </a:r>
            <a:r>
              <a:rPr lang="en-US" sz="1200" b="1" dirty="0" smtClean="0"/>
              <a:t>month</a:t>
            </a:r>
            <a:r>
              <a:rPr lang="en-US" sz="1200" b="1" baseline="30000" dirty="0" smtClean="0"/>
              <a:t>-1</a:t>
            </a:r>
            <a:r>
              <a:rPr lang="en-US" sz="1200" b="1" dirty="0" smtClean="0"/>
              <a:t>)</a:t>
            </a:r>
          </a:p>
        </p:txBody>
      </p:sp>
      <p:pic>
        <p:nvPicPr>
          <p:cNvPr id="31" name="Shape 163"/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 l="25241" r="16595" b="3420"/>
          <a:stretch/>
        </p:blipFill>
        <p:spPr>
          <a:xfrm>
            <a:off x="6842019" y="825642"/>
            <a:ext cx="2575358" cy="253659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TextBox 1"/>
          <p:cNvSpPr txBox="1"/>
          <p:nvPr/>
        </p:nvSpPr>
        <p:spPr>
          <a:xfrm>
            <a:off x="3928475" y="6458289"/>
            <a:ext cx="23615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600" dirty="0" smtClean="0"/>
              <a:t>2’ x 2’ resolution</a:t>
            </a:r>
            <a:endParaRPr lang="en-IN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7184834" y="6441957"/>
            <a:ext cx="1779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 smtClean="0"/>
              <a:t>(3’ x 3’)</a:t>
            </a:r>
            <a:endParaRPr lang="en-IN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234301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7445518" y="3798866"/>
            <a:ext cx="2038447" cy="34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600" b="1" dirty="0" smtClean="0">
                <a:latin typeface="Candara" panose="020E0502030303020204" pitchFamily="34" charset="0"/>
              </a:rPr>
              <a:t>OHC </a:t>
            </a:r>
            <a:r>
              <a:rPr lang="en-US" sz="1600" b="1" dirty="0">
                <a:latin typeface="Candara" panose="020E0502030303020204" pitchFamily="34" charset="0"/>
              </a:rPr>
              <a:t>700m </a:t>
            </a:r>
            <a:r>
              <a:rPr lang="en-US" sz="1600" b="1" dirty="0" smtClean="0">
                <a:latin typeface="Candara" panose="020E0502030303020204" pitchFamily="34" charset="0"/>
              </a:rPr>
              <a:t>(kg cm</a:t>
            </a:r>
            <a:r>
              <a:rPr lang="en-US" sz="1600" b="1" baseline="30000" dirty="0" smtClean="0">
                <a:latin typeface="Candara" panose="020E0502030303020204" pitchFamily="34" charset="0"/>
              </a:rPr>
              <a:t>-2</a:t>
            </a:r>
            <a:r>
              <a:rPr lang="en-US" sz="1600" b="1" dirty="0" smtClean="0">
                <a:latin typeface="Candara" panose="020E0502030303020204" pitchFamily="34" charset="0"/>
              </a:rPr>
              <a:t>)</a:t>
            </a:r>
            <a:endParaRPr lang="en-US" sz="1600" b="1" dirty="0">
              <a:latin typeface="Candara" panose="020E0502030303020204" pitchFamily="34" charset="0"/>
            </a:endParaRPr>
          </a:p>
        </p:txBody>
      </p:sp>
      <p:pic>
        <p:nvPicPr>
          <p:cNvPr id="3076" name="Picture 3" descr="http://bhuvan2.nrsc.gov.in:8008/isroeodatadownloadutility/nices_thumb/wsw25/S1L2WSW20131226_2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" t="7946" r="6999"/>
          <a:stretch/>
        </p:blipFill>
        <p:spPr bwMode="auto">
          <a:xfrm>
            <a:off x="3830982" y="1131222"/>
            <a:ext cx="2472833" cy="182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3993596" y="767215"/>
            <a:ext cx="223847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600" b="1" dirty="0">
                <a:latin typeface="Candara" panose="020E0502030303020204" pitchFamily="34" charset="0"/>
              </a:rPr>
              <a:t>Ocean Surface Winds </a:t>
            </a:r>
          </a:p>
        </p:txBody>
      </p:sp>
      <p:pic>
        <p:nvPicPr>
          <p:cNvPr id="3078" name="Picture 5" descr="http://bhuvan2.nrsc.gov.in:8008/isroeodatadownloadutility/nices_thumb/slp/20131230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14364" b="14141"/>
          <a:stretch/>
        </p:blipFill>
        <p:spPr bwMode="auto">
          <a:xfrm>
            <a:off x="563657" y="3998887"/>
            <a:ext cx="3217788" cy="187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562019" y="3797880"/>
            <a:ext cx="3217787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600" b="1" dirty="0" smtClean="0">
                <a:latin typeface="Candara" panose="020E0502030303020204" pitchFamily="34" charset="0"/>
              </a:rPr>
              <a:t>OSCAT sea </a:t>
            </a:r>
            <a:r>
              <a:rPr lang="en-US" sz="1600" b="1" dirty="0">
                <a:latin typeface="Candara" panose="020E0502030303020204" pitchFamily="34" charset="0"/>
              </a:rPr>
              <a:t>Level </a:t>
            </a:r>
            <a:r>
              <a:rPr lang="en-US" sz="1600" b="1" dirty="0" smtClean="0">
                <a:latin typeface="Candara" panose="020E0502030303020204" pitchFamily="34" charset="0"/>
              </a:rPr>
              <a:t>Pressure (50 km) </a:t>
            </a:r>
            <a:endParaRPr lang="en-US" sz="1600" b="1" dirty="0">
              <a:latin typeface="Candara" panose="020E0502030303020204" pitchFamily="34" charset="0"/>
            </a:endParaRPr>
          </a:p>
        </p:txBody>
      </p:sp>
      <p:pic>
        <p:nvPicPr>
          <p:cNvPr id="3080" name="Picture 2" descr="http://bhuvan2.nrsc.gov.in:8008/isroeodatadownloadutility/ohc_thumb/ohc2017011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8"/>
          <a:stretch/>
        </p:blipFill>
        <p:spPr bwMode="auto">
          <a:xfrm>
            <a:off x="7233925" y="4115886"/>
            <a:ext cx="2441087" cy="175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bhuvan2.nrsc.gov.in:8008/isroeodatadownloadutility/nices_thumb/oc2/2014_AUG_V1_SMI_OC2_9KM_ROBIN.png"/>
          <p:cNvPicPr>
            <a:picLocks noChangeAspect="1" noChangeArrowheads="1"/>
          </p:cNvPicPr>
          <p:nvPr/>
        </p:nvPicPr>
        <p:blipFill rotWithShape="1">
          <a:blip r:embed="rId5"/>
          <a:srcRect l="2252" t="6438" r="1697"/>
          <a:stretch/>
        </p:blipFill>
        <p:spPr bwMode="auto">
          <a:xfrm>
            <a:off x="511217" y="1020731"/>
            <a:ext cx="3289137" cy="2039518"/>
          </a:xfrm>
          <a:prstGeom prst="rect">
            <a:avLst/>
          </a:prstGeom>
          <a:noFill/>
          <a:effectLst>
            <a:outerShdw blurRad="38100" dist="50800" dir="6000000" sx="6000" sy="6000" algn="ctr" rotWithShape="0">
              <a:srgbClr val="000000">
                <a:alpha val="3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810293" y="23341"/>
            <a:ext cx="2682528" cy="461963"/>
          </a:xfrm>
          <a:prstGeom prst="rect">
            <a:avLst/>
          </a:prstGeom>
          <a:effectLst>
            <a:outerShdw blurRad="190500" dist="203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2400" b="1" dirty="0" err="1">
                <a:latin typeface="Candara" panose="020E0502030303020204" pitchFamily="34" charset="0"/>
              </a:rPr>
              <a:t>Ocean</a:t>
            </a:r>
            <a:r>
              <a:rPr lang="fr-FR" sz="2400" b="1" dirty="0">
                <a:latin typeface="Candara" panose="020E0502030303020204" pitchFamily="34" charset="0"/>
              </a:rPr>
              <a:t> </a:t>
            </a:r>
            <a:r>
              <a:rPr lang="fr-FR" sz="2400" b="1" dirty="0" err="1">
                <a:latin typeface="Candara" panose="020E0502030303020204" pitchFamily="34" charset="0"/>
              </a:rPr>
              <a:t>products</a:t>
            </a:r>
            <a:endParaRPr lang="fr-FR" sz="2400" b="1" dirty="0">
              <a:latin typeface="Candara" panose="020E0502030303020204" pitchFamily="34" charset="0"/>
            </a:endParaRPr>
          </a:p>
        </p:txBody>
      </p:sp>
      <p:grpSp>
        <p:nvGrpSpPr>
          <p:cNvPr id="20" name="Group 13"/>
          <p:cNvGrpSpPr>
            <a:grpSpLocks/>
          </p:cNvGrpSpPr>
          <p:nvPr/>
        </p:nvGrpSpPr>
        <p:grpSpPr bwMode="auto">
          <a:xfrm>
            <a:off x="14130" y="41947"/>
            <a:ext cx="72638" cy="6816053"/>
            <a:chOff x="152400" y="298450"/>
            <a:chExt cx="439738" cy="625475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152400" y="304800"/>
              <a:ext cx="228600" cy="6248400"/>
            </a:xfrm>
            <a:prstGeom prst="rect">
              <a:avLst/>
            </a:prstGeom>
            <a:solidFill>
              <a:srgbClr val="5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423863" y="304800"/>
              <a:ext cx="82550" cy="62484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 flipH="1">
              <a:off x="547688" y="298450"/>
              <a:ext cx="44450" cy="62484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 rot="16200000">
            <a:off x="-2709938" y="3292624"/>
            <a:ext cx="5904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GODEX-NWP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meeting,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Prithvi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Bhavan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, New Delhi, 27-30 November, 2018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6619461" y="2858897"/>
            <a:ext cx="29419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400" dirty="0" smtClean="0">
                <a:latin typeface="Candara" panose="020E0502030303020204" pitchFamily="34" charset="0"/>
              </a:rPr>
              <a:t>Buffering capacity of the ocean                  (input: surface salinity + SST)</a:t>
            </a:r>
            <a:endParaRPr lang="en-US" sz="1400" dirty="0">
              <a:latin typeface="Candara" panose="020E0502030303020204" pitchFamily="34" charset="0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3887921" y="5880990"/>
            <a:ext cx="303005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400" dirty="0" smtClean="0">
                <a:latin typeface="Candara" panose="020E0502030303020204" pitchFamily="34" charset="0"/>
              </a:rPr>
              <a:t>Important sink of atmospheric CO</a:t>
            </a:r>
            <a:r>
              <a:rPr lang="en-US" sz="1400" baseline="-25000" dirty="0" smtClean="0">
                <a:latin typeface="Candara" panose="020E0502030303020204" pitchFamily="34" charset="0"/>
              </a:rPr>
              <a:t>2</a:t>
            </a:r>
            <a:r>
              <a:rPr lang="en-US" sz="1400" dirty="0" smtClean="0">
                <a:latin typeface="Candara" panose="020E0502030303020204" pitchFamily="34" charset="0"/>
              </a:rPr>
              <a:t> as carbonate and bi-carbonate (biogeochemical process)</a:t>
            </a:r>
            <a:endParaRPr lang="en-US" sz="1400" dirty="0">
              <a:latin typeface="Candara" panose="020E0502030303020204" pitchFamily="34" charset="0"/>
            </a:endParaRPr>
          </a:p>
        </p:txBody>
      </p:sp>
      <p:pic>
        <p:nvPicPr>
          <p:cNvPr id="31" name="Picture 30" descr="http://192.168.253.1:8080/cgi-bin/filemanager/utilRequest.cgi?func=get_thumb&amp;size=800&amp;sid=8raqoie3&amp;path=%2FPublic%2FOSG%2FNICES_TA_DIC_OCAMD_BKP%2F2017%2FPNG%2FTA&amp;name=2017_08_MAR_7D_25KM_TA.png&amp;radno=2017/09/05%2012:38:20403886&amp;option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t="15396" r="5356" b="17154"/>
          <a:stretch>
            <a:fillRect/>
          </a:stretch>
        </p:blipFill>
        <p:spPr bwMode="auto">
          <a:xfrm>
            <a:off x="6425315" y="990913"/>
            <a:ext cx="3315686" cy="192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192.168.253.1:8080/cgi-bin/filemanager/utilRequest.cgi?func=get_thumb&amp;size=800&amp;sid=8jopo136&amp;path=%2FPublic%2FOSG%2FNICES_TA_DIC_OCAMD_BKP%2F2017%2FPNG%2FDIC&amp;name=2017_02_AUG_7D_25KM_DIC.png&amp;radno=2017/09/05%2012:38:22441830&amp;option=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" t="12617" r="6252" b="18079"/>
          <a:stretch>
            <a:fillRect/>
          </a:stretch>
        </p:blipFill>
        <p:spPr bwMode="auto">
          <a:xfrm>
            <a:off x="3843805" y="3962932"/>
            <a:ext cx="3428693" cy="190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4579388" y="3789194"/>
            <a:ext cx="1647119" cy="34054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600" b="1" dirty="0" smtClean="0">
                <a:latin typeface="Candara" panose="020E0502030303020204" pitchFamily="34" charset="0"/>
              </a:rPr>
              <a:t>DIC (µmole kg</a:t>
            </a:r>
            <a:r>
              <a:rPr lang="en-US" sz="1600" b="1" baseline="30000" dirty="0" smtClean="0">
                <a:latin typeface="Candara" panose="020E0502030303020204" pitchFamily="34" charset="0"/>
              </a:rPr>
              <a:t>-1</a:t>
            </a:r>
            <a:r>
              <a:rPr lang="en-US" sz="1600" b="1" dirty="0" smtClean="0">
                <a:latin typeface="Candara" panose="020E0502030303020204" pitchFamily="34" charset="0"/>
              </a:rPr>
              <a:t>)</a:t>
            </a:r>
            <a:endParaRPr lang="en-US" sz="1600" b="1" dirty="0">
              <a:latin typeface="Candara" panose="020E0502030303020204" pitchFamily="34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7103888" y="790679"/>
            <a:ext cx="1647119" cy="34054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600" b="1" dirty="0" smtClean="0">
                <a:latin typeface="Candara" panose="020E0502030303020204" pitchFamily="34" charset="0"/>
              </a:rPr>
              <a:t>TA (µmole kg</a:t>
            </a:r>
            <a:r>
              <a:rPr lang="en-US" sz="1600" b="1" baseline="30000" dirty="0" smtClean="0">
                <a:latin typeface="Candara" panose="020E0502030303020204" pitchFamily="34" charset="0"/>
              </a:rPr>
              <a:t>-1</a:t>
            </a:r>
            <a:r>
              <a:rPr lang="en-US" sz="1600" b="1" dirty="0" smtClean="0">
                <a:latin typeface="Candara" panose="020E0502030303020204" pitchFamily="34" charset="0"/>
              </a:rPr>
              <a:t>)</a:t>
            </a:r>
            <a:endParaRPr lang="en-US" sz="1600" b="1" dirty="0">
              <a:latin typeface="Candara" panose="020E0502030303020204" pitchFamily="34" charset="0"/>
            </a:endParaRPr>
          </a:p>
        </p:txBody>
      </p:sp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1202650" y="729035"/>
            <a:ext cx="1954677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600" b="1" dirty="0" smtClean="0">
                <a:latin typeface="Candara" panose="020E0502030303020204" pitchFamily="34" charset="0"/>
              </a:rPr>
              <a:t>Ocean chlorophyll</a:t>
            </a:r>
            <a:endParaRPr lang="en-US" sz="1600" b="1" dirty="0">
              <a:latin typeface="Candara" panose="020E0502030303020204" pitchFamily="34" charset="0"/>
            </a:endParaRPr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832726" y="3030423"/>
            <a:ext cx="21947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400" dirty="0" smtClean="0">
                <a:latin typeface="Candara" panose="020E0502030303020204" pitchFamily="34" charset="0"/>
              </a:rPr>
              <a:t>2 day, 8 day, monthly</a:t>
            </a:r>
            <a:endParaRPr lang="en-US" sz="1400" dirty="0">
              <a:latin typeface="Candara" panose="020E0502030303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75189" y="5988238"/>
            <a:ext cx="1779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 smtClean="0"/>
              <a:t>(0.25</a:t>
            </a:r>
            <a:r>
              <a:rPr lang="en-IN" sz="1400" baseline="30000" dirty="0" smtClean="0"/>
              <a:t>o</a:t>
            </a:r>
            <a:r>
              <a:rPr lang="en-IN" sz="1400" dirty="0" smtClean="0"/>
              <a:t> x 0.25</a:t>
            </a:r>
            <a:r>
              <a:rPr lang="en-IN" sz="1400" baseline="30000" dirty="0" smtClean="0"/>
              <a:t>o</a:t>
            </a:r>
            <a:r>
              <a:rPr lang="en-IN" sz="1400" dirty="0" smtClean="0"/>
              <a:t>)</a:t>
            </a:r>
            <a:endParaRPr lang="en-IN" sz="1400" baseline="30000" dirty="0"/>
          </a:p>
        </p:txBody>
      </p:sp>
      <p:sp>
        <p:nvSpPr>
          <p:cNvPr id="25" name="TextBox 24"/>
          <p:cNvSpPr txBox="1"/>
          <p:nvPr/>
        </p:nvSpPr>
        <p:spPr>
          <a:xfrm>
            <a:off x="4223282" y="2959050"/>
            <a:ext cx="1779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 smtClean="0"/>
              <a:t>(0.5</a:t>
            </a:r>
            <a:r>
              <a:rPr lang="en-IN" sz="1400" baseline="30000" dirty="0" smtClean="0"/>
              <a:t>o</a:t>
            </a:r>
            <a:r>
              <a:rPr lang="en-IN" sz="1400" dirty="0" smtClean="0"/>
              <a:t> x 0.5</a:t>
            </a:r>
            <a:r>
              <a:rPr lang="en-IN" sz="1400" baseline="30000" dirty="0" smtClean="0"/>
              <a:t>o</a:t>
            </a:r>
            <a:r>
              <a:rPr lang="en-IN" sz="1400" dirty="0" smtClean="0"/>
              <a:t>, 25 km)</a:t>
            </a:r>
            <a:endParaRPr lang="en-IN" sz="1400" baseline="30000" dirty="0"/>
          </a:p>
        </p:txBody>
      </p:sp>
      <p:sp>
        <p:nvSpPr>
          <p:cNvPr id="26" name="TextBox 25"/>
          <p:cNvSpPr txBox="1"/>
          <p:nvPr/>
        </p:nvSpPr>
        <p:spPr>
          <a:xfrm>
            <a:off x="1230397" y="5919718"/>
            <a:ext cx="1779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 smtClean="0"/>
              <a:t>(daily, 50 km x 50 km)</a:t>
            </a:r>
            <a:endParaRPr lang="en-IN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4229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4277" y="11159"/>
            <a:ext cx="7004113" cy="523220"/>
          </a:xfrm>
          <a:prstGeom prst="rect">
            <a:avLst/>
          </a:prstGeom>
          <a:effectLst>
            <a:outerShdw blurRad="190500" dist="203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2800" b="1" dirty="0" err="1" smtClean="0">
                <a:latin typeface="Candara" panose="020E0502030303020204" pitchFamily="34" charset="0"/>
              </a:rPr>
              <a:t>Atmospheric</a:t>
            </a:r>
            <a:r>
              <a:rPr lang="fr-FR" sz="2800" b="1" dirty="0" smtClean="0">
                <a:latin typeface="Candara" panose="020E0502030303020204" pitchFamily="34" charset="0"/>
              </a:rPr>
              <a:t> and </a:t>
            </a:r>
            <a:r>
              <a:rPr lang="fr-FR" sz="2800" b="1" dirty="0" err="1" smtClean="0">
                <a:latin typeface="Candara" panose="020E0502030303020204" pitchFamily="34" charset="0"/>
              </a:rPr>
              <a:t>Cryospheric</a:t>
            </a:r>
            <a:r>
              <a:rPr lang="fr-FR" sz="2800" b="1" dirty="0" smtClean="0">
                <a:latin typeface="Candara" panose="020E0502030303020204" pitchFamily="34" charset="0"/>
              </a:rPr>
              <a:t> </a:t>
            </a:r>
            <a:r>
              <a:rPr lang="fr-FR" sz="2800" b="1" dirty="0" err="1" smtClean="0">
                <a:latin typeface="Candara" panose="020E0502030303020204" pitchFamily="34" charset="0"/>
              </a:rPr>
              <a:t>products</a:t>
            </a:r>
            <a:endParaRPr lang="fr-FR" sz="2800" b="1" dirty="0">
              <a:latin typeface="Candara" panose="020E0502030303020204" pitchFamily="34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4130" y="41947"/>
            <a:ext cx="72638" cy="6816053"/>
            <a:chOff x="152400" y="298450"/>
            <a:chExt cx="439738" cy="6254750"/>
          </a:xfrm>
        </p:grpSpPr>
        <p:sp>
          <p:nvSpPr>
            <p:cNvPr id="4" name="Rectangle 3"/>
            <p:cNvSpPr/>
            <p:nvPr/>
          </p:nvSpPr>
          <p:spPr bwMode="auto">
            <a:xfrm>
              <a:off x="152400" y="304800"/>
              <a:ext cx="228600" cy="6248400"/>
            </a:xfrm>
            <a:prstGeom prst="rect">
              <a:avLst/>
            </a:prstGeom>
            <a:solidFill>
              <a:srgbClr val="5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423863" y="304800"/>
              <a:ext cx="82550" cy="62484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 flipH="1">
              <a:off x="547688" y="298450"/>
              <a:ext cx="44450" cy="62484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 rot="16200000">
            <a:off x="-2709938" y="3292624"/>
            <a:ext cx="5904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GODEX-NWP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meeting,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Prithvi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Bhavan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, New Delhi, 27-30 November, 2018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5" descr="PBLH2016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19" y="1006639"/>
            <a:ext cx="2952293" cy="269033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" t="2750" r="7813" b="2750"/>
          <a:stretch/>
        </p:blipFill>
        <p:spPr>
          <a:xfrm>
            <a:off x="3849151" y="1006638"/>
            <a:ext cx="3234779" cy="26903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96094" y="463399"/>
            <a:ext cx="36907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600" b="1" dirty="0" smtClean="0">
                <a:latin typeface="Candara" panose="020E0502030303020204" pitchFamily="34" charset="0"/>
              </a:rPr>
              <a:t>PBLH (m)</a:t>
            </a:r>
          </a:p>
          <a:p>
            <a:pPr algn="ctr">
              <a:spcBef>
                <a:spcPct val="0"/>
              </a:spcBef>
              <a:buNone/>
            </a:pPr>
            <a:r>
              <a:rPr lang="en-US" sz="14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(Using </a:t>
            </a:r>
            <a:r>
              <a:rPr lang="en-US" sz="1400" b="1" dirty="0" err="1" smtClean="0">
                <a:solidFill>
                  <a:srgbClr val="0000FF"/>
                </a:solidFill>
                <a:latin typeface="Candara" panose="020E0502030303020204" pitchFamily="34" charset="0"/>
              </a:rPr>
              <a:t>Suomi</a:t>
            </a:r>
            <a:r>
              <a:rPr lang="en-US" sz="14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 NPP/ </a:t>
            </a:r>
            <a:r>
              <a:rPr lang="en-US" sz="1400" b="1" dirty="0" err="1" smtClean="0">
                <a:solidFill>
                  <a:srgbClr val="0000FF"/>
                </a:solidFill>
                <a:latin typeface="Candara" panose="020E0502030303020204" pitchFamily="34" charset="0"/>
              </a:rPr>
              <a:t>CrIS</a:t>
            </a:r>
            <a:r>
              <a:rPr lang="en-US" sz="14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, 0.25 </a:t>
            </a:r>
            <a:r>
              <a:rPr lang="en-US" sz="1400" b="1" dirty="0" err="1" smtClean="0">
                <a:solidFill>
                  <a:srgbClr val="0000FF"/>
                </a:solidFill>
                <a:latin typeface="Candara" panose="020E0502030303020204" pitchFamily="34" charset="0"/>
              </a:rPr>
              <a:t>deg</a:t>
            </a:r>
            <a:r>
              <a:rPr lang="en-US" sz="14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 )</a:t>
            </a:r>
            <a:endParaRPr lang="en-US" sz="1400" b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216443" y="473135"/>
            <a:ext cx="239284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600" b="1" dirty="0" err="1" smtClean="0">
                <a:latin typeface="Candara" panose="020E0502030303020204" pitchFamily="34" charset="0"/>
              </a:rPr>
              <a:t>Topospheric</a:t>
            </a:r>
            <a:r>
              <a:rPr lang="en-US" sz="1600" b="1" dirty="0" smtClean="0">
                <a:latin typeface="Candara" panose="020E0502030303020204" pitchFamily="34" charset="0"/>
              </a:rPr>
              <a:t> ozone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4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(Aura OMI, MLS, TOR-tech)</a:t>
            </a:r>
            <a:endParaRPr lang="en-US" sz="1400" b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85" b="11393"/>
          <a:stretch/>
        </p:blipFill>
        <p:spPr>
          <a:xfrm>
            <a:off x="7241427" y="1024275"/>
            <a:ext cx="2352140" cy="26726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958767" y="408005"/>
            <a:ext cx="2843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 err="1" smtClean="0"/>
              <a:t>Radiosonde</a:t>
            </a:r>
            <a:endParaRPr lang="en-IN" sz="1600" b="1" dirty="0" smtClean="0"/>
          </a:p>
          <a:p>
            <a:pPr algn="ctr"/>
            <a:r>
              <a:rPr lang="en-IN" sz="1600" b="1" dirty="0" smtClean="0">
                <a:solidFill>
                  <a:srgbClr val="0000FF"/>
                </a:solidFill>
              </a:rPr>
              <a:t>(Temp, </a:t>
            </a:r>
            <a:r>
              <a:rPr lang="en-IN" sz="1600" b="1" dirty="0" err="1" smtClean="0">
                <a:solidFill>
                  <a:srgbClr val="0000FF"/>
                </a:solidFill>
              </a:rPr>
              <a:t>Pr</a:t>
            </a:r>
            <a:r>
              <a:rPr lang="en-IN" sz="1600" b="1" dirty="0" smtClean="0">
                <a:solidFill>
                  <a:srgbClr val="0000FF"/>
                </a:solidFill>
              </a:rPr>
              <a:t>, Humidity, WS, WD)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4" y="4232254"/>
            <a:ext cx="1944216" cy="21502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96094" y="6455403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/>
              <a:t>Atmospheric Science Lab</a:t>
            </a:r>
          </a:p>
        </p:txBody>
      </p:sp>
      <p:pic>
        <p:nvPicPr>
          <p:cNvPr id="16" name="Picture 42" descr="IMG_0028"/>
          <p:cNvPicPr>
            <a:picLocks noChangeAspect="1" noChangeArrowheads="1"/>
          </p:cNvPicPr>
          <p:nvPr/>
        </p:nvPicPr>
        <p:blipFill rotWithShape="1">
          <a:blip r:embed="rId7" cstate="print"/>
          <a:srcRect l="24737" t="1237" r="14999" b="4050"/>
          <a:stretch/>
        </p:blipFill>
        <p:spPr bwMode="auto">
          <a:xfrm>
            <a:off x="2841109" y="4266128"/>
            <a:ext cx="1011588" cy="21164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6" t="15780" r="3100" b="21442"/>
          <a:stretch/>
        </p:blipFill>
        <p:spPr bwMode="auto">
          <a:xfrm>
            <a:off x="4086874" y="4266128"/>
            <a:ext cx="718180" cy="21164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41109" y="6436213"/>
            <a:ext cx="923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/>
              <a:t>FTIR</a:t>
            </a:r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3717099" y="6369791"/>
            <a:ext cx="13444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 Volume Sampler</a:t>
            </a:r>
          </a:p>
        </p:txBody>
      </p:sp>
      <p:pic>
        <p:nvPicPr>
          <p:cNvPr id="20" name="Picture 19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21"/>
          <a:stretch/>
        </p:blipFill>
        <p:spPr>
          <a:xfrm>
            <a:off x="5026695" y="4271671"/>
            <a:ext cx="1707057" cy="21108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Content Placeholder 3" descr="C:\Documents and Settings\Administrator\My Documents\Downloads\20150605_095938 (1).jpg"/>
          <p:cNvPicPr>
            <a:picLocks noChangeAspect="1"/>
          </p:cNvPicPr>
          <p:nvPr/>
        </p:nvPicPr>
        <p:blipFill>
          <a:blip r:embed="rId11" cstate="print"/>
          <a:srcRect l="328" t="11530"/>
          <a:stretch>
            <a:fillRect/>
          </a:stretch>
        </p:blipFill>
        <p:spPr bwMode="auto">
          <a:xfrm rot="5400000">
            <a:off x="6620368" y="4606696"/>
            <a:ext cx="2095086" cy="14250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6799505" y="6470843"/>
            <a:ext cx="1778885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Trace Gas Analyzer</a:t>
            </a: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5264825" y="6482198"/>
            <a:ext cx="13444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LDS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1" t="57931" r="20469" b="14573"/>
          <a:stretch/>
        </p:blipFill>
        <p:spPr bwMode="auto">
          <a:xfrm>
            <a:off x="8571172" y="4200678"/>
            <a:ext cx="1013900" cy="216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8468261" y="6458635"/>
            <a:ext cx="1219721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en-US" sz="1600" dirty="0" smtClean="0"/>
              <a:t>Flux tower</a:t>
            </a:r>
            <a:endParaRPr lang="en-US" sz="1600" dirty="0"/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231463" y="3710590"/>
            <a:ext cx="20061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400" dirty="0" smtClean="0">
                <a:latin typeface="Candara" panose="020E0502030303020204" pitchFamily="34" charset="0"/>
              </a:rPr>
              <a:t>(0.25</a:t>
            </a:r>
            <a:r>
              <a:rPr lang="en-US" sz="1400" baseline="30000" dirty="0" smtClean="0">
                <a:latin typeface="Candara" panose="020E0502030303020204" pitchFamily="34" charset="0"/>
              </a:rPr>
              <a:t>o </a:t>
            </a:r>
            <a:r>
              <a:rPr lang="en-US" sz="1400" dirty="0" smtClean="0">
                <a:latin typeface="Candara" panose="020E0502030303020204" pitchFamily="34" charset="0"/>
              </a:rPr>
              <a:t>x 0.25</a:t>
            </a:r>
            <a:r>
              <a:rPr lang="en-US" sz="1400" baseline="30000" dirty="0" smtClean="0">
                <a:latin typeface="Candara" panose="020E0502030303020204" pitchFamily="34" charset="0"/>
              </a:rPr>
              <a:t>o</a:t>
            </a:r>
            <a:r>
              <a:rPr lang="en-US" sz="1400" dirty="0" smtClean="0">
                <a:latin typeface="Candara" panose="020E0502030303020204" pitchFamily="34" charset="0"/>
              </a:rPr>
              <a:t>)</a:t>
            </a:r>
            <a:endParaRPr lang="en-US" sz="1400" dirty="0">
              <a:latin typeface="Candara" panose="020E0502030303020204" pitchFamily="34" charset="0"/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3823675" y="3756823"/>
            <a:ext cx="30321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400" dirty="0" smtClean="0">
                <a:latin typeface="Candara" panose="020E0502030303020204" pitchFamily="34" charset="0"/>
              </a:rPr>
              <a:t>(daily product, </a:t>
            </a:r>
            <a:r>
              <a:rPr lang="en-US" sz="1400" dirty="0" smtClean="0">
                <a:latin typeface="Candara" panose="020E0502030303020204" pitchFamily="34" charset="0"/>
              </a:rPr>
              <a:t>1</a:t>
            </a:r>
            <a:r>
              <a:rPr lang="en-US" sz="1400" baseline="30000" dirty="0" smtClean="0">
                <a:latin typeface="Candara" panose="020E0502030303020204" pitchFamily="34" charset="0"/>
              </a:rPr>
              <a:t>o</a:t>
            </a:r>
            <a:r>
              <a:rPr lang="en-US" sz="1400" dirty="0" smtClean="0">
                <a:latin typeface="Candara" panose="020E0502030303020204" pitchFamily="34" charset="0"/>
              </a:rPr>
              <a:t>x 1</a:t>
            </a:r>
            <a:r>
              <a:rPr lang="en-US" sz="1400" baseline="30000" dirty="0" smtClean="0">
                <a:latin typeface="Candara" panose="020E0502030303020204" pitchFamily="34" charset="0"/>
              </a:rPr>
              <a:t>o</a:t>
            </a:r>
            <a:r>
              <a:rPr lang="en-US" sz="1400" dirty="0" smtClean="0">
                <a:latin typeface="Candara" panose="020E0502030303020204" pitchFamily="34" charset="0"/>
              </a:rPr>
              <a:t>, 18 km </a:t>
            </a:r>
            <a:r>
              <a:rPr lang="en-US" sz="1400" dirty="0" smtClean="0">
                <a:latin typeface="Candara" panose="020E0502030303020204" pitchFamily="34" charset="0"/>
              </a:rPr>
              <a:t>TH)</a:t>
            </a:r>
            <a:endParaRPr lang="en-US" sz="1400" dirty="0">
              <a:latin typeface="Candara" panose="020E0502030303020204" pitchFamily="34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6927061" y="3749710"/>
            <a:ext cx="28223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400" dirty="0" smtClean="0">
                <a:latin typeface="Candara" panose="020E0502030303020204" pitchFamily="34" charset="0"/>
              </a:rPr>
              <a:t>(Radio transmitter, &gt; 25 km ascent, GPS enabled)</a:t>
            </a:r>
            <a:endParaRPr lang="en-US" sz="1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38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Group 3"/>
          <p:cNvGrpSpPr>
            <a:grpSpLocks/>
          </p:cNvGrpSpPr>
          <p:nvPr/>
        </p:nvGrpSpPr>
        <p:grpSpPr bwMode="auto">
          <a:xfrm>
            <a:off x="2377549" y="4229969"/>
            <a:ext cx="2419407" cy="2325280"/>
            <a:chOff x="6172200" y="1524000"/>
            <a:chExt cx="2819400" cy="2895600"/>
          </a:xfrm>
        </p:grpSpPr>
        <p:pic>
          <p:nvPicPr>
            <p:cNvPr id="11294" name="Picture 3" descr="H:\IOP_Photos_and_PPTs\sagardhwani_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1524000"/>
              <a:ext cx="2819400" cy="2895600"/>
            </a:xfrm>
            <a:prstGeom prst="rect">
              <a:avLst/>
            </a:prstGeom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6552819" y="1829318"/>
              <a:ext cx="1905445" cy="205720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IN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11290" name="Group 7"/>
          <p:cNvGrpSpPr>
            <a:grpSpLocks/>
          </p:cNvGrpSpPr>
          <p:nvPr/>
        </p:nvGrpSpPr>
        <p:grpSpPr bwMode="auto">
          <a:xfrm>
            <a:off x="5071038" y="4246992"/>
            <a:ext cx="2400150" cy="2325280"/>
            <a:chOff x="4724400" y="3048000"/>
            <a:chExt cx="3962400" cy="3733800"/>
          </a:xfrm>
        </p:grpSpPr>
        <p:pic>
          <p:nvPicPr>
            <p:cNvPr id="11292" name="Picture 4" descr="H:\IOP_Photos_and_PPTs\sagardhwani_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3048000"/>
              <a:ext cx="3962400" cy="3733800"/>
            </a:xfrm>
            <a:prstGeom prst="rect">
              <a:avLst/>
            </a:prstGeom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6400800" y="4419600"/>
              <a:ext cx="838200" cy="72866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IN"/>
            </a:p>
          </p:txBody>
        </p:sp>
      </p:grpSp>
      <p:sp>
        <p:nvSpPr>
          <p:cNvPr id="11291" name="TextBox 8"/>
          <p:cNvSpPr txBox="1">
            <a:spLocks noChangeArrowheads="1"/>
          </p:cNvSpPr>
          <p:nvPr/>
        </p:nvSpPr>
        <p:spPr bwMode="auto">
          <a:xfrm>
            <a:off x="546923" y="3025979"/>
            <a:ext cx="91377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IN" sz="2000" b="1" i="1" dirty="0">
                <a:latin typeface="Candara" panose="020E0502030303020204" pitchFamily="34" charset="0"/>
              </a:rPr>
              <a:t>In-situ</a:t>
            </a:r>
            <a:r>
              <a:rPr lang="en-IN" sz="2000" b="1" dirty="0">
                <a:latin typeface="Candara" panose="020E0502030303020204" pitchFamily="34" charset="0"/>
              </a:rPr>
              <a:t> Data </a:t>
            </a:r>
            <a:r>
              <a:rPr lang="en-IN" sz="2000" b="1" dirty="0" smtClean="0">
                <a:latin typeface="Candara" panose="020E0502030303020204" pitchFamily="34" charset="0"/>
              </a:rPr>
              <a:t>collections in open ocean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IN" sz="1600" dirty="0" smtClean="0">
                <a:latin typeface="Candara" panose="020E0502030303020204" pitchFamily="34" charset="0"/>
              </a:rPr>
              <a:t>Bay of Bengal, 11-16 Feb., 2016, instruments used </a:t>
            </a:r>
            <a:r>
              <a:rPr lang="en-IN" sz="1600" dirty="0" smtClean="0">
                <a:latin typeface="Candara" panose="020E0502030303020204" pitchFamily="34" charset="0"/>
              </a:rPr>
              <a:t>are </a:t>
            </a:r>
            <a:r>
              <a:rPr lang="en-IN" sz="1600" dirty="0" smtClean="0">
                <a:latin typeface="Candara" panose="020E0502030303020204" pitchFamily="34" charset="0"/>
              </a:rPr>
              <a:t>IOP and CTD, parameters measured include absorption, attenuation, back scattering, Chlorophyll, CDOM, conductivity, temperature, depth, DO, PAR and </a:t>
            </a:r>
            <a:r>
              <a:rPr lang="en-IN" sz="1600" dirty="0" smtClean="0">
                <a:latin typeface="Candara" panose="020E0502030303020204" pitchFamily="34" charset="0"/>
              </a:rPr>
              <a:t>turbidity</a:t>
            </a:r>
            <a:r>
              <a:rPr lang="en-IN" sz="2000" dirty="0">
                <a:latin typeface="Candara" panose="020E0502030303020204" pitchFamily="34" charset="0"/>
              </a:rPr>
              <a:t>.</a:t>
            </a:r>
            <a:endParaRPr lang="en-IN" sz="2000" dirty="0">
              <a:latin typeface="Candara" panose="020E0502030303020204" pitchFamily="34" charset="0"/>
            </a:endParaRPr>
          </a:p>
        </p:txBody>
      </p: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14130" y="41947"/>
            <a:ext cx="72638" cy="6816053"/>
            <a:chOff x="152400" y="298450"/>
            <a:chExt cx="439738" cy="625475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152400" y="304800"/>
              <a:ext cx="228600" cy="6248400"/>
            </a:xfrm>
            <a:prstGeom prst="rect">
              <a:avLst/>
            </a:prstGeom>
            <a:solidFill>
              <a:srgbClr val="5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23863" y="304800"/>
              <a:ext cx="82550" cy="62484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 flipH="1">
              <a:off x="547688" y="298450"/>
              <a:ext cx="44450" cy="62484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 rot="16200000">
            <a:off x="-2709938" y="3292624"/>
            <a:ext cx="5904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GODEX-NWP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meeting,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Prithvi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Bhavan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, New Delhi, 27-30 November, 2018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635535" y="135279"/>
            <a:ext cx="91377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IN" sz="2000" b="1" dirty="0">
                <a:latin typeface="Candara" panose="020E0502030303020204" pitchFamily="34" charset="0"/>
              </a:rPr>
              <a:t>In-situ Data </a:t>
            </a:r>
            <a:r>
              <a:rPr lang="en-IN" sz="2000" b="1" dirty="0" smtClean="0">
                <a:latin typeface="Candara" panose="020E0502030303020204" pitchFamily="34" charset="0"/>
              </a:rPr>
              <a:t>collections in Antarctica</a:t>
            </a:r>
          </a:p>
          <a:p>
            <a:pPr algn="just">
              <a:spcBef>
                <a:spcPct val="0"/>
              </a:spcBef>
              <a:buNone/>
            </a:pPr>
            <a:r>
              <a:rPr lang="en-IN" sz="1600" dirty="0">
                <a:latin typeface="Candara" panose="020E0502030303020204" pitchFamily="34" charset="0"/>
              </a:rPr>
              <a:t>GHG, BC, AOD and </a:t>
            </a:r>
            <a:r>
              <a:rPr lang="en-IN" sz="1600" dirty="0" smtClean="0">
                <a:latin typeface="Candara" panose="020E0502030303020204" pitchFamily="34" charset="0"/>
              </a:rPr>
              <a:t>Snow </a:t>
            </a:r>
            <a:r>
              <a:rPr lang="en-IN" sz="1600" dirty="0">
                <a:latin typeface="Candara" panose="020E0502030303020204" pitchFamily="34" charset="0"/>
              </a:rPr>
              <a:t>A</a:t>
            </a:r>
            <a:r>
              <a:rPr lang="en-IN" sz="1600" dirty="0" smtClean="0">
                <a:latin typeface="Candara" panose="020E0502030303020204" pitchFamily="34" charset="0"/>
              </a:rPr>
              <a:t>lbedo</a:t>
            </a:r>
            <a:endParaRPr lang="en-IN" sz="2000" b="1" dirty="0">
              <a:latin typeface="Candara" panose="020E0502030303020204" pitchFamily="34" charset="0"/>
            </a:endParaRP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 r="15042"/>
          <a:stretch>
            <a:fillRect/>
          </a:stretch>
        </p:blipFill>
        <p:spPr bwMode="auto">
          <a:xfrm>
            <a:off x="781276" y="870156"/>
            <a:ext cx="2819400" cy="203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30"/>
          <p:cNvGrpSpPr>
            <a:grpSpLocks/>
          </p:cNvGrpSpPr>
          <p:nvPr/>
        </p:nvGrpSpPr>
        <p:grpSpPr bwMode="auto">
          <a:xfrm>
            <a:off x="6735322" y="863099"/>
            <a:ext cx="2768600" cy="2078037"/>
            <a:chOff x="3479693" y="693730"/>
            <a:chExt cx="2768707" cy="2078047"/>
          </a:xfrm>
        </p:grpSpPr>
        <p:pic>
          <p:nvPicPr>
            <p:cNvPr id="18" name="Picture 2" descr="E:\downloads\IMG_20160103_150914 (1)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693" y="695247"/>
              <a:ext cx="2768707" cy="2076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960725" y="693730"/>
              <a:ext cx="1928887" cy="40005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 err="1">
                  <a:solidFill>
                    <a:schemeClr val="bg1"/>
                  </a:solidFill>
                  <a:latin typeface="Candara" panose="020E0502030303020204" pitchFamily="34" charset="0"/>
                </a:rPr>
                <a:t>Sunphotometer</a:t>
              </a:r>
              <a:endParaRPr lang="en-US" sz="2000" b="1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</p:grpSp>
      <p:grpSp>
        <p:nvGrpSpPr>
          <p:cNvPr id="20" name="Group 29"/>
          <p:cNvGrpSpPr>
            <a:grpSpLocks/>
          </p:cNvGrpSpPr>
          <p:nvPr/>
        </p:nvGrpSpPr>
        <p:grpSpPr bwMode="auto">
          <a:xfrm>
            <a:off x="3794693" y="863099"/>
            <a:ext cx="2819400" cy="2078037"/>
            <a:chOff x="394749" y="695246"/>
            <a:chExt cx="2819400" cy="211455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49" y="695246"/>
              <a:ext cx="2819400" cy="211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88449" y="695246"/>
              <a:ext cx="1973262" cy="4000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LI-840A CO</a:t>
              </a:r>
              <a:r>
                <a:rPr lang="en-US" sz="2000" b="1" baseline="-25000" dirty="0">
                  <a:solidFill>
                    <a:schemeClr val="bg1"/>
                  </a:solidFill>
                  <a:latin typeface="Candara" panose="020E0502030303020204" pitchFamily="34" charset="0"/>
                </a:rPr>
                <a:t>2</a:t>
              </a:r>
              <a:r>
                <a:rPr lang="en-US" sz="20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/H</a:t>
              </a:r>
              <a:r>
                <a:rPr lang="en-US" sz="2000" b="1" baseline="-25000" dirty="0">
                  <a:solidFill>
                    <a:schemeClr val="bg1"/>
                  </a:solidFill>
                  <a:latin typeface="Candara" panose="020E0502030303020204" pitchFamily="34" charset="0"/>
                </a:rPr>
                <a:t>2</a:t>
              </a:r>
              <a:r>
                <a:rPr lang="en-US" sz="20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631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9095</TotalTime>
  <Words>1069</Words>
  <Application>Microsoft Office PowerPoint</Application>
  <PresentationFormat>A4 Paper (210x297 mm)</PresentationFormat>
  <Paragraphs>171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Arial Narrow</vt:lpstr>
      <vt:lpstr>Calibri</vt:lpstr>
      <vt:lpstr>Calibri Light</vt:lpstr>
      <vt:lpstr>Cambria</vt:lpstr>
      <vt:lpstr>Candara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LIBEESH LUKOSE</dc:creator>
  <cp:lastModifiedBy>DR. D DUTTA</cp:lastModifiedBy>
  <cp:revision>526</cp:revision>
  <cp:lastPrinted>2018-01-17T14:48:03Z</cp:lastPrinted>
  <dcterms:created xsi:type="dcterms:W3CDTF">2017-11-13T04:02:07Z</dcterms:created>
  <dcterms:modified xsi:type="dcterms:W3CDTF">2018-11-26T09:07:07Z</dcterms:modified>
</cp:coreProperties>
</file>